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3" r:id="rId2"/>
    <p:sldId id="257" r:id="rId3"/>
    <p:sldId id="392" r:id="rId4"/>
    <p:sldId id="393" r:id="rId5"/>
    <p:sldId id="438" r:id="rId6"/>
    <p:sldId id="407" r:id="rId7"/>
    <p:sldId id="465" r:id="rId8"/>
    <p:sldId id="408" r:id="rId9"/>
    <p:sldId id="466" r:id="rId10"/>
    <p:sldId id="467" r:id="rId11"/>
    <p:sldId id="409" r:id="rId12"/>
    <p:sldId id="468" r:id="rId13"/>
    <p:sldId id="410" r:id="rId14"/>
    <p:sldId id="402" r:id="rId15"/>
    <p:sldId id="258" r:id="rId16"/>
    <p:sldId id="444" r:id="rId17"/>
    <p:sldId id="452" r:id="rId18"/>
    <p:sldId id="450" r:id="rId19"/>
    <p:sldId id="445" r:id="rId20"/>
    <p:sldId id="440" r:id="rId21"/>
    <p:sldId id="464" r:id="rId22"/>
    <p:sldId id="447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1" r:id="rId31"/>
    <p:sldId id="420" r:id="rId32"/>
    <p:sldId id="423" r:id="rId33"/>
    <p:sldId id="424" r:id="rId34"/>
    <p:sldId id="425" r:id="rId35"/>
    <p:sldId id="454" r:id="rId36"/>
    <p:sldId id="432" r:id="rId37"/>
    <p:sldId id="426" r:id="rId38"/>
    <p:sldId id="441" r:id="rId39"/>
    <p:sldId id="453" r:id="rId40"/>
    <p:sldId id="427" r:id="rId41"/>
    <p:sldId id="428" r:id="rId42"/>
    <p:sldId id="429" r:id="rId43"/>
    <p:sldId id="442" r:id="rId44"/>
    <p:sldId id="430" r:id="rId45"/>
    <p:sldId id="435" r:id="rId46"/>
    <p:sldId id="436" r:id="rId47"/>
    <p:sldId id="341" r:id="rId48"/>
    <p:sldId id="455" r:id="rId49"/>
    <p:sldId id="344" r:id="rId50"/>
    <p:sldId id="456" r:id="rId51"/>
    <p:sldId id="345" r:id="rId52"/>
    <p:sldId id="457" r:id="rId53"/>
    <p:sldId id="346" r:id="rId54"/>
    <p:sldId id="348" r:id="rId55"/>
    <p:sldId id="463" r:id="rId56"/>
    <p:sldId id="382" r:id="rId57"/>
    <p:sldId id="380" r:id="rId58"/>
    <p:sldId id="350" r:id="rId59"/>
    <p:sldId id="351" r:id="rId60"/>
    <p:sldId id="381" r:id="rId61"/>
    <p:sldId id="352" r:id="rId62"/>
    <p:sldId id="353" r:id="rId63"/>
    <p:sldId id="400" r:id="rId64"/>
    <p:sldId id="386" r:id="rId65"/>
    <p:sldId id="403" r:id="rId66"/>
    <p:sldId id="354" r:id="rId67"/>
    <p:sldId id="433" r:id="rId68"/>
    <p:sldId id="404" r:id="rId69"/>
    <p:sldId id="355" r:id="rId70"/>
    <p:sldId id="356" r:id="rId71"/>
    <p:sldId id="391" r:id="rId72"/>
    <p:sldId id="357" r:id="rId73"/>
    <p:sldId id="358" r:id="rId74"/>
    <p:sldId id="387" r:id="rId75"/>
    <p:sldId id="389" r:id="rId76"/>
    <p:sldId id="390" r:id="rId77"/>
    <p:sldId id="361" r:id="rId78"/>
    <p:sldId id="388" r:id="rId79"/>
    <p:sldId id="362" r:id="rId80"/>
    <p:sldId id="363" r:id="rId81"/>
    <p:sldId id="364" r:id="rId82"/>
    <p:sldId id="405" r:id="rId83"/>
    <p:sldId id="365" r:id="rId84"/>
    <p:sldId id="437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4629" autoAdjust="0"/>
  </p:normalViewPr>
  <p:slideViewPr>
    <p:cSldViewPr>
      <p:cViewPr varScale="1">
        <p:scale>
          <a:sx n="110" d="100"/>
          <a:sy n="110" d="100"/>
        </p:scale>
        <p:origin x="159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Мужская половая система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КАФЕДРА </a:t>
            </a:r>
            <a:r>
              <a:rPr lang="ru-RU" sz="2400" b="1" dirty="0" smtClean="0"/>
              <a:t>ГИСТОЛОГИИ, ЦИТОЛОГИИ И ЭМБРИОЛОГИИ, 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2373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Оренбург, </a:t>
            </a:r>
            <a:r>
              <a:rPr lang="ru-RU" b="1" dirty="0" smtClean="0"/>
              <a:t>2021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ФГБОУ ВО </a:t>
            </a:r>
            <a:r>
              <a:rPr lang="ru-RU" b="1" dirty="0" err="1" smtClean="0"/>
              <a:t>ОрГМУ</a:t>
            </a:r>
            <a:r>
              <a:rPr lang="ru-RU" b="1" dirty="0" smtClean="0"/>
              <a:t> Минздрава России</a:t>
            </a:r>
          </a:p>
          <a:p>
            <a:pPr algn="ctr"/>
            <a:r>
              <a:rPr lang="ru-RU" b="1" dirty="0" smtClean="0"/>
              <a:t>кафедра гистологии, цитологии и эмбриологии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Мужская половая система, 2018\Шевлюк картинки Муж половая\3Ш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7128792" cy="9225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/>
              <a:t>Образование канальцев </a:t>
            </a:r>
            <a:r>
              <a:rPr lang="ru-RU" sz="2800" b="1" dirty="0" smtClean="0"/>
              <a:t>яичка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а) Половые шнуры дают начало </a:t>
            </a:r>
          </a:p>
          <a:p>
            <a:r>
              <a:rPr lang="ru-RU" b="1" dirty="0"/>
              <a:t>семенным канальцам</a:t>
            </a:r>
            <a:br>
              <a:rPr lang="ru-RU" b="1" dirty="0"/>
            </a:br>
            <a:r>
              <a:rPr lang="ru-RU" b="1" dirty="0"/>
              <a:t>(</a:t>
            </a:r>
            <a:r>
              <a:rPr lang="ru-RU" b="1" dirty="0" err="1"/>
              <a:t>просперматогонии</a:t>
            </a:r>
            <a:r>
              <a:rPr lang="ru-RU" b="1" dirty="0"/>
              <a:t> + клетки </a:t>
            </a:r>
            <a:r>
              <a:rPr lang="ru-RU" b="1" dirty="0" err="1"/>
              <a:t>Сертоли</a:t>
            </a:r>
            <a:r>
              <a:rPr lang="ru-RU" b="1" dirty="0"/>
              <a:t>, развивающиеся из эпителия шнуров),</a:t>
            </a:r>
          </a:p>
          <a:p>
            <a:r>
              <a:rPr lang="ru-RU" b="1" dirty="0"/>
              <a:t>а также канальцам сети яичка</a:t>
            </a:r>
            <a:br>
              <a:rPr lang="ru-RU" b="1" dirty="0"/>
            </a:br>
            <a:r>
              <a:rPr lang="ru-RU" b="1" dirty="0"/>
              <a:t>(</a:t>
            </a:r>
            <a:r>
              <a:rPr lang="ru-RU" b="1" dirty="0" err="1"/>
              <a:t>гоноциты</a:t>
            </a:r>
            <a:r>
              <a:rPr lang="ru-RU" b="1" dirty="0"/>
              <a:t> здесь редуцируются, так что остаются только эпителиальные клетки).</a:t>
            </a:r>
          </a:p>
          <a:p>
            <a:r>
              <a:rPr lang="ru-RU" b="1" dirty="0" smtClean="0"/>
              <a:t>Однако </a:t>
            </a:r>
            <a:r>
              <a:rPr lang="ru-RU" b="1" dirty="0"/>
              <a:t>эти "канальцы" ещё долго </a:t>
            </a:r>
            <a:r>
              <a:rPr lang="ru-RU" b="1" dirty="0" smtClean="0"/>
              <a:t>лишены просвета, т.е</a:t>
            </a:r>
            <a:r>
              <a:rPr lang="ru-RU" b="1" dirty="0"/>
              <a:t>. представляют собой сплошные клеточные тяжи.</a:t>
            </a:r>
          </a:p>
        </p:txBody>
      </p:sp>
    </p:spTree>
    <p:extLst>
      <p:ext uri="{BB962C8B-B14F-4D97-AF65-F5344CB8AC3E}">
        <p14:creationId xmlns:p14="http://schemas.microsoft.com/office/powerpoint/2010/main" val="20256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Мужская половая система, 2018\Шевлюк картинки Муж половая\Ш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243408"/>
            <a:ext cx="8424936" cy="10902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/>
              <a:t>Образование </a:t>
            </a:r>
            <a:r>
              <a:rPr lang="ru-RU" b="1" dirty="0" smtClean="0"/>
              <a:t>семявыносящих </a:t>
            </a:r>
            <a:r>
              <a:rPr lang="ru-RU" b="1" dirty="0"/>
              <a:t>путей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 smtClean="0"/>
              <a:t>Далее</a:t>
            </a:r>
          </a:p>
          <a:p>
            <a:r>
              <a:rPr lang="ru-RU" sz="4800" b="1" dirty="0" smtClean="0"/>
              <a:t>мочевые </a:t>
            </a:r>
            <a:r>
              <a:rPr lang="ru-RU" sz="4800" b="1" dirty="0"/>
              <a:t>канальцы первичной почки преобразовываются в выносящие канальцы яичка,</a:t>
            </a:r>
          </a:p>
          <a:p>
            <a:r>
              <a:rPr lang="ru-RU" sz="4800" b="1" dirty="0"/>
              <a:t>а парный </a:t>
            </a:r>
            <a:r>
              <a:rPr lang="ru-RU" sz="4800" b="1" dirty="0" err="1"/>
              <a:t>мезонефральный</a:t>
            </a:r>
            <a:r>
              <a:rPr lang="ru-RU" sz="4800" b="1" dirty="0"/>
              <a:t> проток - в последующие семявыносящие протоки.</a:t>
            </a:r>
          </a:p>
        </p:txBody>
      </p:sp>
    </p:spTree>
    <p:extLst>
      <p:ext uri="{BB962C8B-B14F-4D97-AF65-F5344CB8AC3E}">
        <p14:creationId xmlns:p14="http://schemas.microsoft.com/office/powerpoint/2010/main" val="32799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/>
              <a:t>Локализация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/>
              <a:t>Яички, или семенники </a:t>
            </a:r>
            <a:r>
              <a:rPr lang="ru-RU" sz="4800" b="1" dirty="0" smtClean="0"/>
              <a:t> </a:t>
            </a:r>
            <a:r>
              <a:rPr lang="ru-RU" sz="4800" b="1" dirty="0"/>
              <a:t>располагаются в мошонке.</a:t>
            </a:r>
          </a:p>
        </p:txBody>
      </p:sp>
    </p:spTree>
    <p:extLst>
      <p:ext uri="{BB962C8B-B14F-4D97-AF65-F5344CB8AC3E}">
        <p14:creationId xmlns:p14="http://schemas.microsoft.com/office/powerpoint/2010/main" val="295465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5400" b="1" u="sng" dirty="0" smtClean="0"/>
              <a:t>Яичко (семенник) выполняет две функции :</a:t>
            </a:r>
          </a:p>
          <a:p>
            <a:r>
              <a:rPr lang="ru-RU" sz="5400" b="1" dirty="0" smtClean="0"/>
              <a:t> 1). генеративную (образование мужских половых клеток - сперматогенез) </a:t>
            </a:r>
          </a:p>
          <a:p>
            <a:r>
              <a:rPr lang="ru-RU" sz="5400" b="1" dirty="0" smtClean="0"/>
              <a:t>2). эндокринную (синтез мужских половых гормонов). 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ownloads\mughskaya_polovaya_sistema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ru-RU" sz="4800" b="1" dirty="0" smtClean="0"/>
          </a:p>
          <a:p>
            <a:pPr algn="ctr">
              <a:buNone/>
            </a:pPr>
            <a:endParaRPr lang="ru-RU" sz="4800" b="1" dirty="0" smtClean="0"/>
          </a:p>
          <a:p>
            <a:pPr algn="ctr">
              <a:buNone/>
            </a:pPr>
            <a:endParaRPr lang="ru-RU" sz="4800" b="1" dirty="0" smtClean="0"/>
          </a:p>
          <a:p>
            <a:pPr algn="ctr">
              <a:buNone/>
            </a:pPr>
            <a:r>
              <a:rPr lang="ru-RU" sz="4800" b="1" dirty="0" smtClean="0"/>
              <a:t>ИЗВИТЫЕ СЕМЕННЫЕ КАНАЛЬЦЫ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/>
              <a:t>   Стенку извитого семенного канальца образует </a:t>
            </a:r>
            <a:r>
              <a:rPr lang="ru-RU" sz="3600" b="1" u="sng" dirty="0" smtClean="0">
                <a:solidFill>
                  <a:srgbClr val="FF0000"/>
                </a:solidFill>
              </a:rPr>
              <a:t>собственная оболочка, </a:t>
            </a:r>
            <a:r>
              <a:rPr lang="ru-RU" sz="3600" b="1" dirty="0" smtClean="0"/>
              <a:t>состоящая из </a:t>
            </a:r>
            <a:r>
              <a:rPr lang="ru-RU" sz="3600" b="1" dirty="0" smtClean="0">
                <a:solidFill>
                  <a:srgbClr val="FF0000"/>
                </a:solidFill>
              </a:rPr>
              <a:t>базального слоя (внутренней волокнистый слой), </a:t>
            </a:r>
            <a:r>
              <a:rPr lang="ru-RU" sz="3600" b="1" dirty="0" err="1" smtClean="0">
                <a:solidFill>
                  <a:srgbClr val="FF0000"/>
                </a:solidFill>
              </a:rPr>
              <a:t>миоидного</a:t>
            </a:r>
            <a:r>
              <a:rPr lang="ru-RU" sz="3600" b="1" dirty="0" smtClean="0">
                <a:solidFill>
                  <a:srgbClr val="FF0000"/>
                </a:solidFill>
              </a:rPr>
              <a:t> слоя наружного волокнистого слоя.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/>
              <a:t>  </a:t>
            </a:r>
            <a:r>
              <a:rPr lang="ru-RU" sz="5400" b="1" dirty="0" smtClean="0">
                <a:solidFill>
                  <a:srgbClr val="FF0000"/>
                </a:solidFill>
              </a:rPr>
              <a:t>Извитые семенные </a:t>
            </a:r>
            <a:r>
              <a:rPr lang="ru-RU" sz="5400" b="1" dirty="0" err="1" smtClean="0">
                <a:solidFill>
                  <a:srgbClr val="FF0000"/>
                </a:solidFill>
              </a:rPr>
              <a:t>канальцы</a:t>
            </a:r>
            <a:r>
              <a:rPr lang="ru-RU" sz="5400" b="1" dirty="0" err="1" smtClean="0"/>
              <a:t>=сперматогенные</a:t>
            </a:r>
            <a:r>
              <a:rPr lang="ru-RU" sz="5400" b="1" dirty="0" smtClean="0"/>
              <a:t> клетки + поддерживающие клетки, или </a:t>
            </a:r>
            <a:r>
              <a:rPr lang="ru-RU" sz="5400" b="1" dirty="0" err="1" smtClean="0"/>
              <a:t>сустентоциты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sz="4600" b="1" dirty="0" smtClean="0"/>
              <a:t>Мужская половая система включает:</a:t>
            </a:r>
          </a:p>
          <a:p>
            <a:pPr lvl="0">
              <a:buNone/>
            </a:pPr>
            <a:r>
              <a:rPr lang="ru-RU" sz="4600" b="1" dirty="0" smtClean="0"/>
              <a:t>1. Гонады (яички).</a:t>
            </a:r>
          </a:p>
          <a:p>
            <a:pPr lvl="0">
              <a:buNone/>
            </a:pPr>
            <a:r>
              <a:rPr lang="ru-RU" sz="4600" b="1" dirty="0" smtClean="0"/>
              <a:t>2. Систему </a:t>
            </a:r>
            <a:r>
              <a:rPr lang="ru-RU" sz="4600" b="1" dirty="0" err="1" smtClean="0"/>
              <a:t>внегонадных</a:t>
            </a:r>
            <a:r>
              <a:rPr lang="ru-RU" sz="4600" b="1" dirty="0" smtClean="0"/>
              <a:t> семявыносящих путей (депонирование и выведение половых клеток).</a:t>
            </a:r>
          </a:p>
          <a:p>
            <a:pPr lvl="0">
              <a:buNone/>
            </a:pPr>
            <a:r>
              <a:rPr lang="ru-RU" sz="4600" b="1" dirty="0" smtClean="0"/>
              <a:t>3. Добавочные железы (секретируют компоненты спермы).</a:t>
            </a:r>
          </a:p>
          <a:p>
            <a:pPr>
              <a:buNone/>
            </a:pPr>
            <a:r>
              <a:rPr lang="ru-RU" sz="4600" b="1" dirty="0" smtClean="0"/>
              <a:t>4. Половой член (выведение спермы и мочи).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17"/>
            <a:ext cx="6804248" cy="311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86" y="3102441"/>
            <a:ext cx="5943508" cy="375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4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97" y="188640"/>
            <a:ext cx="954723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23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ru-RU" sz="7200" b="1" dirty="0" smtClean="0"/>
          </a:p>
          <a:p>
            <a:pPr algn="ctr">
              <a:buNone/>
            </a:pPr>
            <a:r>
              <a:rPr lang="ru-RU" sz="7200" b="1" dirty="0" smtClean="0"/>
              <a:t>ПОДДЕРЖИВАЮЩИЕ КЛЕТКИ, ИЛИ СУСТЕНТОЦИТЫ</a:t>
            </a:r>
            <a:endParaRPr lang="ru-RU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Поддерживающие клетки, или </a:t>
            </a:r>
            <a:r>
              <a:rPr lang="ru-RU" sz="3600" b="1" dirty="0" err="1" smtClean="0"/>
              <a:t>сустентоциты</a:t>
            </a:r>
            <a:r>
              <a:rPr lang="ru-RU" sz="3600" b="1" dirty="0" smtClean="0"/>
              <a:t>  (клетки </a:t>
            </a:r>
            <a:r>
              <a:rPr lang="ru-RU" sz="3600" b="1" dirty="0" err="1" smtClean="0"/>
              <a:t>Сертоли</a:t>
            </a:r>
            <a:r>
              <a:rPr lang="ru-RU" sz="3600" b="1" dirty="0" smtClean="0"/>
              <a:t>) </a:t>
            </a:r>
            <a:endParaRPr lang="ru-RU" sz="36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2" y="1124744"/>
            <a:ext cx="7618996" cy="573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Функции </a:t>
            </a:r>
            <a:r>
              <a:rPr lang="ru-RU" b="1" dirty="0" err="1" smtClean="0"/>
              <a:t>сустентоцитов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None/>
            </a:pPr>
            <a:r>
              <a:rPr lang="ru-RU" sz="4000" b="1" dirty="0" smtClean="0"/>
              <a:t>1. Трофическая - обеспечивают питание развивающихся половых клеток.</a:t>
            </a:r>
            <a:endParaRPr lang="ru-RU" sz="4000" dirty="0" smtClean="0"/>
          </a:p>
          <a:p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Функции </a:t>
            </a:r>
            <a:r>
              <a:rPr lang="ru-RU" b="1" dirty="0" err="1" smtClean="0"/>
              <a:t>сустентоцитов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None/>
            </a:pPr>
            <a:r>
              <a:rPr lang="ru-RU" sz="4400" b="1" dirty="0" smtClean="0"/>
              <a:t>2. Опорная - служат опорными элементами для половых клеток.</a:t>
            </a:r>
            <a:endParaRPr lang="ru-RU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Функции </a:t>
            </a:r>
            <a:r>
              <a:rPr lang="ru-RU" b="1" dirty="0" err="1" smtClean="0"/>
              <a:t>сустентоцитов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None/>
            </a:pPr>
            <a:r>
              <a:rPr lang="ru-RU" sz="4000" b="1" dirty="0" smtClean="0"/>
              <a:t>3. Защитная и барьерная - предохраняют развивающиеся половые клетки от вредных воздействий, в том числе в качестве компонента </a:t>
            </a:r>
            <a:r>
              <a:rPr lang="ru-RU" sz="4000" b="1" dirty="0" err="1" smtClean="0">
                <a:solidFill>
                  <a:srgbClr val="FF0000"/>
                </a:solidFill>
              </a:rPr>
              <a:t>гематотестикулярного</a:t>
            </a:r>
            <a:r>
              <a:rPr lang="ru-RU" sz="4000" b="1" dirty="0" smtClean="0">
                <a:solidFill>
                  <a:srgbClr val="FF0000"/>
                </a:solidFill>
              </a:rPr>
              <a:t> барьера.</a:t>
            </a:r>
            <a:endParaRPr lang="ru-RU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Функции </a:t>
            </a:r>
            <a:r>
              <a:rPr lang="ru-RU" b="1" dirty="0" err="1" smtClean="0"/>
              <a:t>сустентоцитов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None/>
            </a:pPr>
            <a:r>
              <a:rPr lang="ru-RU" sz="4800" b="1" dirty="0" smtClean="0"/>
              <a:t>4. Транспортная - благодаря многочисленным </a:t>
            </a:r>
            <a:r>
              <a:rPr lang="ru-RU" sz="4800" b="1" dirty="0" err="1" smtClean="0"/>
              <a:t>микрофиламентам</a:t>
            </a:r>
            <a:r>
              <a:rPr lang="ru-RU" sz="4800" b="1" dirty="0" smtClean="0"/>
              <a:t>  способствуют отделению половых клеток от 6азальной мембраны и их перемещению к просвету канальца.</a:t>
            </a:r>
            <a:endParaRPr lang="ru-RU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Функции </a:t>
            </a:r>
            <a:r>
              <a:rPr lang="ru-RU" b="1" dirty="0" err="1" smtClean="0"/>
              <a:t>сустентоцитов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None/>
            </a:pPr>
            <a:r>
              <a:rPr lang="ru-RU" sz="4800" b="1" dirty="0" smtClean="0"/>
              <a:t>5. Фагоцитарная - поглощают и разрушают погибшие и аномальные половые клетки, а также остаточные тельца.</a:t>
            </a:r>
            <a:endParaRPr lang="ru-RU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Функции </a:t>
            </a:r>
            <a:r>
              <a:rPr lang="ru-RU" b="1" dirty="0" err="1" smtClean="0"/>
              <a:t>сустентоцитов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6. Синтетическая и секреторная :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-жидкую среду канальца;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-</a:t>
            </a:r>
            <a:r>
              <a:rPr lang="ru-RU" b="1" dirty="0" err="1" smtClean="0"/>
              <a:t>андроген-связывающий</a:t>
            </a:r>
            <a:r>
              <a:rPr lang="ru-RU" b="1" dirty="0" smtClean="0"/>
              <a:t> белок (АСБ);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-половые стероиды - эстрогены и тестостерон;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-</a:t>
            </a:r>
            <a:r>
              <a:rPr lang="ru-RU" b="1" dirty="0" err="1" smtClean="0"/>
              <a:t>ингибин</a:t>
            </a:r>
            <a:r>
              <a:rPr lang="ru-RU" b="1" dirty="0" smtClean="0"/>
              <a:t> и родственный ему </a:t>
            </a:r>
            <a:r>
              <a:rPr lang="ru-RU" b="1" dirty="0" err="1" smtClean="0"/>
              <a:t>активин</a:t>
            </a:r>
            <a:r>
              <a:rPr lang="ru-RU" b="1" dirty="0" smtClean="0"/>
              <a:t>;</a:t>
            </a:r>
          </a:p>
          <a:p>
            <a:pPr>
              <a:buNone/>
            </a:pPr>
            <a:r>
              <a:rPr lang="ru-RU" b="1" dirty="0" smtClean="0"/>
              <a:t>-</a:t>
            </a:r>
            <a:r>
              <a:rPr lang="ru-RU" b="1" dirty="0" err="1" smtClean="0"/>
              <a:t>антимюллеров</a:t>
            </a:r>
            <a:r>
              <a:rPr lang="ru-RU" b="1" dirty="0" smtClean="0"/>
              <a:t> гормон (АМГ) или гормон, стимулирующий регрессию </a:t>
            </a:r>
            <a:r>
              <a:rPr lang="ru-RU" b="1" dirty="0" err="1" smtClean="0"/>
              <a:t>мюллеровых</a:t>
            </a:r>
            <a:r>
              <a:rPr lang="ru-RU" b="1" dirty="0" smtClean="0"/>
              <a:t> протоков.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        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s://nsau.edu.ru/images/vetfac/images/ebooks/histology/histology/r5/a51s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25" y="3837304"/>
            <a:ext cx="47549" cy="5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nsau.edu.ru/images/vetfac/images/ebooks/histology/histology/r5/a51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6085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1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97" y="188640"/>
            <a:ext cx="954723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23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7993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Возраст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Гистология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Мейоз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Хромосомный набор</a:t>
                      </a:r>
                      <a:endParaRPr lang="ru-RU" dirty="0"/>
                    </a:p>
                  </a:txBody>
                  <a:tcPr/>
                </a:tc>
              </a:tr>
              <a:tr h="79936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После достижения половой зрелости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err="1" smtClean="0"/>
                        <a:t>Сперматогонии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Завершение репликации ДНК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2</a:t>
                      </a:r>
                      <a:r>
                        <a:rPr lang="en-US" sz="1800" b="1" dirty="0" smtClean="0"/>
                        <a:t>n2c</a:t>
                      </a:r>
                      <a:endParaRPr lang="ru-RU" sz="1800" b="1" dirty="0"/>
                    </a:p>
                  </a:txBody>
                  <a:tcPr/>
                </a:tc>
              </a:tr>
              <a:tr h="799360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Один сперматоцит первого порядка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Первое деление мейоза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2</a:t>
                      </a:r>
                      <a:r>
                        <a:rPr lang="en-US" sz="1800" b="1" dirty="0" smtClean="0"/>
                        <a:t>n</a:t>
                      </a:r>
                      <a:r>
                        <a:rPr lang="ru-RU" sz="1800" b="1" dirty="0" smtClean="0"/>
                        <a:t>4</a:t>
                      </a:r>
                      <a:r>
                        <a:rPr lang="en-US" sz="1800" b="1" dirty="0" smtClean="0"/>
                        <a:t>c</a:t>
                      </a:r>
                      <a:endParaRPr lang="ru-RU" sz="1800" b="1" dirty="0"/>
                    </a:p>
                  </a:txBody>
                  <a:tcPr/>
                </a:tc>
              </a:tr>
              <a:tr h="799360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Завершение первого деления мейоза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</a:tr>
              <a:tr h="799360"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Два сперматоцита второго порядка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Второе деление мейоза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1n2c</a:t>
                      </a:r>
                      <a:endParaRPr lang="ru-RU" sz="1800" b="1" dirty="0"/>
                    </a:p>
                  </a:txBody>
                  <a:tcPr/>
                </a:tc>
              </a:tr>
              <a:tr h="799360"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Завершение второго деления мейоза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</a:tr>
              <a:tr h="799360"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Четыре </a:t>
                      </a:r>
                      <a:r>
                        <a:rPr lang="ru-RU" sz="1800" b="1" dirty="0" err="1" smtClean="0"/>
                        <a:t>сперматиды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1n</a:t>
                      </a:r>
                      <a:r>
                        <a:rPr lang="ru-RU" sz="1800" b="1" dirty="0" smtClean="0"/>
                        <a:t>1</a:t>
                      </a:r>
                      <a:r>
                        <a:rPr lang="en-US" sz="1800" b="1" dirty="0" smtClean="0"/>
                        <a:t>c</a:t>
                      </a:r>
                      <a:endParaRPr lang="ru-RU" sz="1800" b="1" dirty="0" smtClean="0"/>
                    </a:p>
                    <a:p>
                      <a:endParaRPr lang="ru-RU" sz="1800" b="1" dirty="0"/>
                    </a:p>
                  </a:txBody>
                  <a:tcPr/>
                </a:tc>
              </a:tr>
              <a:tr h="463121"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err="1" smtClean="0"/>
                        <a:t>Спермиогенез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</a:tr>
              <a:tr h="799360"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Четыре сперматозоида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1n</a:t>
                      </a:r>
                      <a:r>
                        <a:rPr lang="ru-RU" sz="1800" b="1" dirty="0" smtClean="0"/>
                        <a:t>1</a:t>
                      </a:r>
                      <a:r>
                        <a:rPr lang="en-US" sz="1800" b="1" dirty="0" smtClean="0"/>
                        <a:t>c</a:t>
                      </a:r>
                      <a:endParaRPr lang="ru-RU" sz="1800" b="1" dirty="0" smtClean="0"/>
                    </a:p>
                    <a:p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9" y="0"/>
            <a:ext cx="74743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58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665"/>
            <a:ext cx="4824535" cy="685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4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69" y="0"/>
            <a:ext cx="6610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4800" b="1" dirty="0" smtClean="0"/>
              <a:t>Фаза формирования:</a:t>
            </a:r>
          </a:p>
          <a:p>
            <a:pPr>
              <a:buNone/>
            </a:pPr>
            <a:r>
              <a:rPr lang="ru-RU" b="1" dirty="0" smtClean="0"/>
              <a:t>-уплотнение хроматина;</a:t>
            </a:r>
          </a:p>
          <a:p>
            <a:pPr>
              <a:buNone/>
            </a:pPr>
            <a:r>
              <a:rPr lang="ru-RU" b="1" dirty="0" smtClean="0"/>
              <a:t>-образование </a:t>
            </a:r>
            <a:r>
              <a:rPr lang="ru-RU" b="1" dirty="0" err="1" smtClean="0"/>
              <a:t>акросомы</a:t>
            </a:r>
            <a:r>
              <a:rPr lang="ru-RU" b="1" dirty="0" smtClean="0"/>
              <a:t>;</a:t>
            </a:r>
          </a:p>
          <a:p>
            <a:pPr>
              <a:buNone/>
            </a:pPr>
            <a:r>
              <a:rPr lang="ru-RU" b="1" dirty="0" smtClean="0"/>
              <a:t>-формирование жгутика;</a:t>
            </a:r>
          </a:p>
          <a:p>
            <a:pPr>
              <a:buNone/>
            </a:pPr>
            <a:r>
              <a:rPr lang="ru-RU" b="1" dirty="0" smtClean="0"/>
              <a:t>-изменение формы и расположение митохондрий;</a:t>
            </a:r>
          </a:p>
          <a:p>
            <a:pPr>
              <a:buNone/>
            </a:pPr>
            <a:r>
              <a:rPr lang="ru-RU" b="1" dirty="0" smtClean="0"/>
              <a:t>-удаление избыточной цитоплазмы.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Факторы, влияющие на сперматогенез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/>
              <a:t>1. Нормальная морфологическая целостность яичка.</a:t>
            </a:r>
          </a:p>
          <a:p>
            <a:pPr>
              <a:buNone/>
            </a:pPr>
            <a:r>
              <a:rPr lang="ru-RU" sz="3600" b="1" dirty="0" smtClean="0"/>
              <a:t>2. Нормальное топографическое положение яичка.</a:t>
            </a:r>
          </a:p>
          <a:p>
            <a:pPr>
              <a:buNone/>
            </a:pPr>
            <a:r>
              <a:rPr lang="ru-RU" sz="3600" b="1" dirty="0" smtClean="0"/>
              <a:t>3. Возраст.</a:t>
            </a:r>
          </a:p>
          <a:p>
            <a:pPr>
              <a:buNone/>
            </a:pPr>
            <a:r>
              <a:rPr lang="ru-RU" sz="3600" b="1" dirty="0" smtClean="0"/>
              <a:t>4. Наличие нормально развитой системы регуляции.</a:t>
            </a:r>
          </a:p>
          <a:p>
            <a:pPr>
              <a:buNone/>
            </a:pPr>
            <a:r>
              <a:rPr lang="ru-RU" sz="3600" b="1" dirty="0" smtClean="0"/>
              <a:t>4. Внешние воздействия.</a:t>
            </a:r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400" b="1" dirty="0" smtClean="0"/>
              <a:t>     Стенку извитого семенного канальца образует </a:t>
            </a:r>
            <a:r>
              <a:rPr lang="ru-RU" sz="3400" b="1" u="sng" dirty="0" smtClean="0"/>
              <a:t>собственная оболочка</a:t>
            </a:r>
            <a:r>
              <a:rPr lang="ru-RU" sz="3400" b="1" dirty="0" smtClean="0"/>
              <a:t>, состоящая из базального слоя, </a:t>
            </a:r>
            <a:r>
              <a:rPr lang="ru-RU" sz="3400" b="1" dirty="0" err="1" smtClean="0"/>
              <a:t>миоидного</a:t>
            </a:r>
            <a:r>
              <a:rPr lang="ru-RU" sz="3400" b="1" dirty="0" smtClean="0"/>
              <a:t> слоя и волокнистого слоя. Внутреннюю выстилку канальца образует </a:t>
            </a:r>
            <a:r>
              <a:rPr lang="ru-RU" sz="3400" b="1" dirty="0" err="1" smtClean="0"/>
              <a:t>эпителиосперматогенный</a:t>
            </a:r>
            <a:r>
              <a:rPr lang="ru-RU" sz="3400" b="1" dirty="0" smtClean="0"/>
              <a:t> слой, расположенный на базальной мембране. </a:t>
            </a:r>
            <a:r>
              <a:rPr lang="ru-RU" sz="3400" b="1" u="sng" dirty="0" smtClean="0"/>
              <a:t>Базальный слой (внутренний волокнистый слой),</a:t>
            </a:r>
            <a:r>
              <a:rPr lang="ru-RU" sz="3400" b="1" dirty="0" smtClean="0"/>
              <a:t> расположенный между двумя базальными мембранами (</a:t>
            </a:r>
            <a:r>
              <a:rPr lang="ru-RU" sz="3400" b="1" dirty="0" err="1" smtClean="0"/>
              <a:t>сперматогенного</a:t>
            </a:r>
            <a:r>
              <a:rPr lang="ru-RU" sz="3400" b="1" dirty="0" smtClean="0"/>
              <a:t> эпителия и </a:t>
            </a:r>
            <a:r>
              <a:rPr lang="ru-RU" sz="3400" b="1" dirty="0" err="1" smtClean="0"/>
              <a:t>миоидных</a:t>
            </a:r>
            <a:r>
              <a:rPr lang="ru-RU" sz="3400" b="1" dirty="0" smtClean="0"/>
              <a:t> клеток), состоит из сети коллагеновых волокон. </a:t>
            </a:r>
            <a:r>
              <a:rPr lang="ru-RU" sz="3400" b="1" u="sng" dirty="0" err="1" smtClean="0"/>
              <a:t>Миоидный</a:t>
            </a:r>
            <a:r>
              <a:rPr lang="ru-RU" sz="3400" b="1" u="sng" dirty="0" smtClean="0"/>
              <a:t> слой </a:t>
            </a:r>
            <a:r>
              <a:rPr lang="ru-RU" sz="3400" b="1" dirty="0" smtClean="0"/>
              <a:t>образован </a:t>
            </a:r>
            <a:r>
              <a:rPr lang="ru-RU" sz="3400" b="1" dirty="0" err="1" smtClean="0"/>
              <a:t>миоидными</a:t>
            </a:r>
            <a:r>
              <a:rPr lang="ru-RU" sz="3400" b="1" dirty="0" smtClean="0"/>
              <a:t> клетками, содержащими </a:t>
            </a:r>
            <a:r>
              <a:rPr lang="ru-RU" sz="3400" b="1" dirty="0" err="1" smtClean="0"/>
              <a:t>актиновые</a:t>
            </a:r>
            <a:r>
              <a:rPr lang="ru-RU" sz="3400" b="1" dirty="0" smtClean="0"/>
              <a:t> </a:t>
            </a:r>
            <a:r>
              <a:rPr lang="ru-RU" sz="3400" b="1" dirty="0" err="1" smtClean="0"/>
              <a:t>филаменты</a:t>
            </a:r>
            <a:r>
              <a:rPr lang="ru-RU" sz="3400" b="1" dirty="0" smtClean="0"/>
              <a:t>. </a:t>
            </a:r>
            <a:r>
              <a:rPr lang="ru-RU" sz="3400" b="1" dirty="0" err="1" smtClean="0"/>
              <a:t>Миоидные</a:t>
            </a:r>
            <a:r>
              <a:rPr lang="ru-RU" sz="3400" b="1" dirty="0" smtClean="0"/>
              <a:t> клетки обеспечивают ритмические сокращения стенки канальцев. </a:t>
            </a:r>
            <a:r>
              <a:rPr lang="ru-RU" sz="3400" b="1" u="sng" dirty="0" smtClean="0"/>
              <a:t>Наружный волокнистый слой </a:t>
            </a:r>
            <a:r>
              <a:rPr lang="ru-RU" sz="3400" b="1" dirty="0" smtClean="0"/>
              <a:t>состоит из двух частей. Непосредственно к </a:t>
            </a:r>
            <a:r>
              <a:rPr lang="ru-RU" sz="3400" b="1" dirty="0" err="1" smtClean="0"/>
              <a:t>миоидному</a:t>
            </a:r>
            <a:r>
              <a:rPr lang="ru-RU" sz="3400" b="1" dirty="0" smtClean="0"/>
              <a:t> слою примыкает </a:t>
            </a:r>
            <a:r>
              <a:rPr lang="ru-RU" sz="3400" b="1" u="sng" dirty="0" smtClean="0"/>
              <a:t>неклеточный слой</a:t>
            </a:r>
            <a:r>
              <a:rPr lang="ru-RU" sz="3400" b="1" dirty="0" smtClean="0"/>
              <a:t>, образованный базальной мембраной </a:t>
            </a:r>
            <a:r>
              <a:rPr lang="ru-RU" sz="3400" b="1" dirty="0" err="1" smtClean="0"/>
              <a:t>миоидных</a:t>
            </a:r>
            <a:r>
              <a:rPr lang="ru-RU" sz="3400" b="1" dirty="0" smtClean="0"/>
              <a:t> клеток и </a:t>
            </a:r>
            <a:r>
              <a:rPr lang="ru-RU" sz="3400" b="1" dirty="0" err="1" smtClean="0"/>
              <a:t>коллагеновыми</a:t>
            </a:r>
            <a:r>
              <a:rPr lang="ru-RU" sz="3400" b="1" dirty="0" smtClean="0"/>
              <a:t> волокнами. За ними расположен слой, состоящий из </a:t>
            </a:r>
            <a:r>
              <a:rPr lang="ru-RU" sz="3400" b="1" u="sng" dirty="0" err="1" smtClean="0"/>
              <a:t>фибробластоподобных</a:t>
            </a:r>
            <a:r>
              <a:rPr lang="ru-RU" sz="3400" b="1" u="sng" dirty="0" smtClean="0"/>
              <a:t> клеток</a:t>
            </a:r>
            <a:r>
              <a:rPr lang="ru-RU" sz="3400" b="1" dirty="0" smtClean="0"/>
              <a:t>, прилежащий к базальной мембране </a:t>
            </a:r>
            <a:r>
              <a:rPr lang="ru-RU" sz="3400" b="1" dirty="0" err="1" smtClean="0"/>
              <a:t>эндотелиоцитов</a:t>
            </a:r>
            <a:r>
              <a:rPr lang="ru-RU" sz="3400" b="1" dirty="0" smtClean="0"/>
              <a:t> </a:t>
            </a:r>
            <a:r>
              <a:rPr lang="ru-RU" sz="3400" b="1" dirty="0" err="1" smtClean="0"/>
              <a:t>гемокапилляра</a:t>
            </a:r>
            <a:r>
              <a:rPr lang="ru-RU" sz="3400" b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654128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4000" b="1" dirty="0" smtClean="0">
                <a:solidFill>
                  <a:srgbClr val="FF0000"/>
                </a:solidFill>
              </a:rPr>
              <a:t>Базальный одел канальца </a:t>
            </a:r>
            <a:r>
              <a:rPr lang="ru-RU" sz="4000" b="1" dirty="0" smtClean="0"/>
              <a:t>содержит </a:t>
            </a:r>
            <a:r>
              <a:rPr lang="ru-RU" sz="4000" b="1" dirty="0" err="1" smtClean="0"/>
              <a:t>сперматогонии</a:t>
            </a:r>
            <a:r>
              <a:rPr lang="ru-RU" sz="4000" b="1" dirty="0" smtClean="0"/>
              <a:t> и </a:t>
            </a:r>
            <a:r>
              <a:rPr lang="ru-RU" sz="4000" b="1" dirty="0" err="1" smtClean="0"/>
              <a:t>прелептотенные</a:t>
            </a:r>
            <a:r>
              <a:rPr lang="ru-RU" sz="4000" b="1" dirty="0" smtClean="0"/>
              <a:t> сперматоциты –клетки идентичные остальным клеткам организма.</a:t>
            </a:r>
          </a:p>
          <a:p>
            <a:pPr>
              <a:buNone/>
            </a:pPr>
            <a:endParaRPr lang="ru-RU" sz="4000" b="1" dirty="0" smtClean="0"/>
          </a:p>
          <a:p>
            <a:pPr>
              <a:buNone/>
            </a:pPr>
            <a:r>
              <a:rPr lang="ru-RU" sz="4000" b="1" dirty="0" smtClean="0"/>
              <a:t>    </a:t>
            </a:r>
            <a:r>
              <a:rPr lang="ru-RU" sz="4000" b="1" dirty="0" err="1" smtClean="0">
                <a:solidFill>
                  <a:srgbClr val="FF0000"/>
                </a:solidFill>
              </a:rPr>
              <a:t>Адлюминальный</a:t>
            </a:r>
            <a:r>
              <a:rPr lang="ru-RU" sz="4000" b="1" dirty="0" smtClean="0">
                <a:solidFill>
                  <a:srgbClr val="FF0000"/>
                </a:solidFill>
              </a:rPr>
              <a:t> отдел канальца </a:t>
            </a:r>
            <a:r>
              <a:rPr lang="ru-RU" sz="4000" b="1" dirty="0" smtClean="0"/>
              <a:t>содержит половые клетки генетически отличные от других клеток организма.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6600" b="1" dirty="0" smtClean="0"/>
              <a:t>Источники развития 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/>
              <a:t>1). </a:t>
            </a:r>
            <a:r>
              <a:rPr lang="ru-RU" sz="5400" b="1" dirty="0" err="1" smtClean="0"/>
              <a:t>Гонобласты</a:t>
            </a:r>
            <a:r>
              <a:rPr lang="ru-RU" sz="5400" b="1" dirty="0" smtClean="0"/>
              <a:t>.</a:t>
            </a:r>
          </a:p>
          <a:p>
            <a:pPr>
              <a:buNone/>
            </a:pPr>
            <a:r>
              <a:rPr lang="ru-RU" sz="5400" b="1" dirty="0" smtClean="0"/>
              <a:t>2). </a:t>
            </a:r>
            <a:r>
              <a:rPr lang="ru-RU" sz="5400" b="1" dirty="0" err="1" smtClean="0"/>
              <a:t>Мезонефрос</a:t>
            </a:r>
            <a:r>
              <a:rPr lang="ru-RU" sz="5400" b="1" dirty="0" smtClean="0"/>
              <a:t>, или первичная почка.</a:t>
            </a:r>
          </a:p>
          <a:p>
            <a:pPr>
              <a:buNone/>
            </a:pPr>
            <a:r>
              <a:rPr lang="ru-RU" sz="5400" b="1" dirty="0" smtClean="0"/>
              <a:t>3). Мезенхима.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9580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err="1" smtClean="0"/>
              <a:t>Гемато-тестикулярный</a:t>
            </a:r>
            <a:r>
              <a:rPr lang="ru-RU" b="1" dirty="0" smtClean="0"/>
              <a:t> барьер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/>
              <a:t>-изолирует развивающиеся </a:t>
            </a:r>
            <a:r>
              <a:rPr lang="ru-RU" sz="4000" b="1" dirty="0" err="1" smtClean="0"/>
              <a:t>сперматогенные</a:t>
            </a:r>
            <a:r>
              <a:rPr lang="ru-RU" sz="4000" b="1" dirty="0" smtClean="0"/>
              <a:t> клетки от иммунной системы; </a:t>
            </a:r>
          </a:p>
          <a:p>
            <a:pPr>
              <a:buNone/>
            </a:pPr>
            <a:r>
              <a:rPr lang="ru-RU" sz="4000" b="1" dirty="0" smtClean="0"/>
              <a:t>-обладает избирательной проницаемостью для многих веществ;</a:t>
            </a:r>
          </a:p>
          <a:p>
            <a:pPr>
              <a:buNone/>
            </a:pPr>
            <a:r>
              <a:rPr lang="ru-RU" sz="4000" b="1" dirty="0" smtClean="0"/>
              <a:t>- обеспечивает возможность создания различного микроокружения для разных клеток.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err="1" smtClean="0"/>
              <a:t>Гемато-тестикулярный</a:t>
            </a:r>
            <a:r>
              <a:rPr lang="ru-RU" b="1" dirty="0" smtClean="0"/>
              <a:t> барьер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В его состав входят (от сосуда к канальцу):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/>
              <a:t>эндотелий капилляра </a:t>
            </a:r>
            <a:r>
              <a:rPr lang="ru-RU" b="1" dirty="0" err="1" smtClean="0"/>
              <a:t>интерстиция</a:t>
            </a:r>
            <a:r>
              <a:rPr lang="ru-RU" b="1" dirty="0" smtClean="0"/>
              <a:t>,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/>
              <a:t>базальная мембрана эндотелия,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/>
              <a:t>интерстициальная соединительная ткань,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/>
              <a:t>слой </a:t>
            </a:r>
            <a:r>
              <a:rPr lang="ru-RU" b="1" dirty="0" err="1" smtClean="0"/>
              <a:t>миоидных</a:t>
            </a:r>
            <a:r>
              <a:rPr lang="ru-RU" b="1" dirty="0" smtClean="0"/>
              <a:t> клеток,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/>
              <a:t>базальная мембрана канальца.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плотные соединения между отростками </a:t>
            </a:r>
            <a:r>
              <a:rPr lang="ru-RU" b="1" dirty="0" err="1" smtClean="0">
                <a:solidFill>
                  <a:srgbClr val="FF0000"/>
                </a:solidFill>
              </a:rPr>
              <a:t>сустентоцитов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Интерстициальные эндокриноциты (клетки </a:t>
            </a:r>
            <a:r>
              <a:rPr lang="ru-RU" b="1" dirty="0" err="1" smtClean="0"/>
              <a:t>Лейдига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В рыхлой соединительной ткани между петлями извитых канальцев располагаются интерстициальные клетки — </a:t>
            </a:r>
            <a:r>
              <a:rPr lang="ru-RU" b="1" dirty="0" err="1" smtClean="0"/>
              <a:t>гландулоциты</a:t>
            </a:r>
            <a:r>
              <a:rPr lang="ru-RU" b="1" dirty="0" smtClean="0"/>
              <a:t> (</a:t>
            </a:r>
            <a:r>
              <a:rPr lang="ru-RU" b="1" dirty="0" err="1" smtClean="0"/>
              <a:t>клетки</a:t>
            </a:r>
            <a:r>
              <a:rPr lang="ru-RU" b="1" dirty="0" smtClean="0"/>
              <a:t> </a:t>
            </a:r>
            <a:r>
              <a:rPr lang="ru-RU" b="1" dirty="0" err="1" smtClean="0"/>
              <a:t>Лейдига</a:t>
            </a:r>
            <a:r>
              <a:rPr lang="ru-RU" b="1" dirty="0" smtClean="0"/>
              <a:t>), скапливающиеся здесь вокруг кровеносных капилляров. Эти клетки сравнительно крупные, округлой или многоугольной формы, с ацидофильной цитоплазмой, </a:t>
            </a:r>
            <a:r>
              <a:rPr lang="ru-RU" b="1" dirty="0" err="1" smtClean="0"/>
              <a:t>вакуолизированной</a:t>
            </a:r>
            <a:r>
              <a:rPr lang="ru-RU" b="1" dirty="0" smtClean="0"/>
              <a:t> по периферии, содержащей </a:t>
            </a:r>
            <a:r>
              <a:rPr lang="ru-RU" b="1" dirty="0" err="1" smtClean="0"/>
              <a:t>гликопротеидные</a:t>
            </a:r>
            <a:r>
              <a:rPr lang="ru-RU" b="1" dirty="0" smtClean="0"/>
              <a:t> включения, а также </a:t>
            </a:r>
            <a:r>
              <a:rPr lang="ru-RU" b="1" dirty="0" err="1" smtClean="0"/>
              <a:t>глыбки</a:t>
            </a:r>
            <a:r>
              <a:rPr lang="ru-RU" b="1" dirty="0" smtClean="0"/>
              <a:t> гликогена и белковые кристаллоиды в виде палочек или лент. С возрастом в цитоплазме интерстициальных клеток начинает откладываться пигмент. Хорошо развитая гладкая эндоплазматическая сеть, многочисленные митохондрии с трубчатыми и </a:t>
            </a:r>
            <a:r>
              <a:rPr lang="ru-RU" b="1" dirty="0" smtClean="0">
                <a:solidFill>
                  <a:schemeClr val="tx1"/>
                </a:solidFill>
              </a:rPr>
              <a:t>везикулярными </a:t>
            </a:r>
            <a:r>
              <a:rPr lang="ru-RU" b="1" dirty="0" err="1" smtClean="0">
                <a:solidFill>
                  <a:schemeClr val="tx1"/>
                </a:solidFill>
              </a:rPr>
              <a:t>кристами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/>
              <a:t>указывают на способность интерстициальных клеток к выработке </a:t>
            </a:r>
            <a:r>
              <a:rPr lang="ru-RU" b="1" dirty="0" err="1" smtClean="0"/>
              <a:t>стероидных</a:t>
            </a:r>
            <a:r>
              <a:rPr lang="ru-RU" b="1" dirty="0" smtClean="0"/>
              <a:t> веществ, в данном случае мужского полового гормона.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9" y="0"/>
            <a:ext cx="8469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5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1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Андрогены необходимы:</a:t>
            </a:r>
          </a:p>
          <a:p>
            <a:pPr>
              <a:buFont typeface="Wingdings" pitchFamily="2" charset="2"/>
              <a:buChar char="Ø"/>
            </a:pPr>
            <a:r>
              <a:rPr lang="ru-RU" sz="4400" b="1" dirty="0" smtClean="0"/>
              <a:t>для нормального сперматогенеза; </a:t>
            </a:r>
          </a:p>
          <a:p>
            <a:pPr marL="742950" indent="-742950">
              <a:buFont typeface="Wingdings" pitchFamily="2" charset="2"/>
              <a:buChar char="Ø"/>
            </a:pPr>
            <a:r>
              <a:rPr lang="ru-RU" sz="4400" b="1" dirty="0" smtClean="0"/>
              <a:t>добавочных желез половой системы;</a:t>
            </a:r>
          </a:p>
          <a:p>
            <a:pPr marL="742950" indent="-742950">
              <a:buFont typeface="Wingdings" pitchFamily="2" charset="2"/>
              <a:buChar char="Ø"/>
            </a:pPr>
            <a:r>
              <a:rPr lang="ru-RU" sz="4400" b="1" dirty="0" smtClean="0"/>
              <a:t>обеспечивают развитие вторичных половых признаков и  анаболический эффект;</a:t>
            </a:r>
          </a:p>
          <a:p>
            <a:pPr>
              <a:buFont typeface="Wingdings" pitchFamily="2" charset="2"/>
              <a:buChar char="Ø"/>
            </a:pPr>
            <a:r>
              <a:rPr lang="ru-RU" sz="4400" b="1" dirty="0" smtClean="0"/>
              <a:t>определяют либидо и половое поведение. </a:t>
            </a:r>
            <a:endParaRPr lang="ru-RU" sz="4400" dirty="0" smtClean="0"/>
          </a:p>
          <a:p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508000"/>
            <a:ext cx="72263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18751"/>
            <a:ext cx="6542716" cy="68767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/>
              <a:t>   </a:t>
            </a:r>
            <a:r>
              <a:rPr lang="ru-RU" sz="4400" b="1" u="sng" dirty="0" smtClean="0">
                <a:solidFill>
                  <a:srgbClr val="FF0000"/>
                </a:solidFill>
              </a:rPr>
              <a:t>Семявыносящие пути </a:t>
            </a:r>
            <a:r>
              <a:rPr lang="ru-RU" sz="4400" b="1" dirty="0" smtClean="0"/>
              <a:t>представляют собой систему канальцев, по которым сперматозоиды транспортируются из извитых семенных канальцев в уретру. 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ownloads\mughskaya_polovaya_sistema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ru-RU" sz="5400" b="1" dirty="0" smtClean="0">
                <a:solidFill>
                  <a:srgbClr val="FF0000"/>
                </a:solidFill>
              </a:rPr>
              <a:t>Прямые канальцы </a:t>
            </a:r>
            <a:r>
              <a:rPr lang="ru-RU" sz="5400" b="1" dirty="0" smtClean="0"/>
              <a:t>- короткие (около 1 мм длиной) трубочки, соединяющие извитые семенные канальцы с сетью яичка. 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6000" b="1" dirty="0" smtClean="0"/>
              <a:t>1. Индифферентная стадия.</a:t>
            </a:r>
          </a:p>
          <a:p>
            <a:pPr>
              <a:buNone/>
            </a:pPr>
            <a:r>
              <a:rPr lang="ru-RU" sz="6000" b="1" dirty="0" smtClean="0"/>
              <a:t>2. Стадия половой дифференцировки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ownloads\mughskaya_polovaya_sistema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/>
              <a:t>   </a:t>
            </a:r>
            <a:r>
              <a:rPr lang="ru-RU" b="1" dirty="0" smtClean="0">
                <a:solidFill>
                  <a:srgbClr val="FF0000"/>
                </a:solidFill>
              </a:rPr>
              <a:t>Сеть  яичка имеет </a:t>
            </a:r>
            <a:r>
              <a:rPr lang="ru-RU" b="1" dirty="0" smtClean="0"/>
              <a:t>вид анастомозирующих канальцев вариабельного диаметра, образующих структуру типа губки и погруженных в богато </a:t>
            </a:r>
            <a:r>
              <a:rPr lang="ru-RU" b="1" dirty="0" err="1" smtClean="0"/>
              <a:t>васкуляризованную</a:t>
            </a:r>
            <a:r>
              <a:rPr lang="ru-RU" b="1" dirty="0" smtClean="0"/>
              <a:t> соединительную ткань средостения яичка. Выстланы кубическими клетками разной высоты с небольшим числом </a:t>
            </a:r>
            <a:r>
              <a:rPr lang="ru-RU" b="1" dirty="0" err="1" smtClean="0"/>
              <a:t>микроворсинок</a:t>
            </a:r>
            <a:r>
              <a:rPr lang="ru-RU" b="1" dirty="0" smtClean="0"/>
              <a:t> и единичной ресничкой.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ownloads\mughskaya_polovaya_sistema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</a:t>
            </a:r>
            <a:r>
              <a:rPr lang="ru-RU" b="1" dirty="0" smtClean="0">
                <a:solidFill>
                  <a:srgbClr val="FF0000"/>
                </a:solidFill>
              </a:rPr>
              <a:t>Выносящие канальцы </a:t>
            </a:r>
            <a:r>
              <a:rPr lang="ru-RU" b="1" dirty="0" smtClean="0">
                <a:solidFill>
                  <a:schemeClr val="tx1"/>
                </a:solidFill>
              </a:rPr>
              <a:t>объединяют внутри- и </a:t>
            </a:r>
            <a:r>
              <a:rPr lang="ru-RU" b="1" dirty="0" err="1" smtClean="0">
                <a:solidFill>
                  <a:schemeClr val="tx1"/>
                </a:solidFill>
              </a:rPr>
              <a:t>внегонадную</a:t>
            </a:r>
            <a:r>
              <a:rPr lang="ru-RU" b="1" dirty="0" smtClean="0">
                <a:solidFill>
                  <a:schemeClr val="tx1"/>
                </a:solidFill>
              </a:rPr>
              <a:t> части семявыносящих путей; в количестве 12-20 отходят от средостения яичка и проникают в придаток </a:t>
            </a:r>
            <a:r>
              <a:rPr lang="ru-RU" b="1" dirty="0" smtClean="0">
                <a:solidFill>
                  <a:schemeClr val="tx1"/>
                </a:solidFill>
              </a:rPr>
              <a:t>яичка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</a:t>
            </a: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</a:t>
            </a:r>
            <a:r>
              <a:rPr lang="ru-RU" b="1" dirty="0" smtClean="0">
                <a:solidFill>
                  <a:schemeClr val="tx1"/>
                </a:solidFill>
              </a:rPr>
              <a:t>Стенка </a:t>
            </a:r>
            <a:r>
              <a:rPr lang="ru-RU" b="1" dirty="0" smtClean="0">
                <a:solidFill>
                  <a:schemeClr val="tx1"/>
                </a:solidFill>
              </a:rPr>
              <a:t>выносящих канальцев образована тремя оболочками - слизистой, мышечной и </a:t>
            </a:r>
            <a:r>
              <a:rPr lang="ru-RU" b="1" dirty="0" smtClean="0">
                <a:solidFill>
                  <a:schemeClr val="tx1"/>
                </a:solidFill>
              </a:rPr>
              <a:t>адвентициальной.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  Проток придатка </a:t>
            </a:r>
            <a:r>
              <a:rPr lang="ru-RU" sz="5400" b="1" dirty="0" smtClean="0">
                <a:solidFill>
                  <a:schemeClr val="tx1"/>
                </a:solidFill>
              </a:rPr>
              <a:t>имеет вид резко извитой трубочки, образующей тело и хвост придатка. Его стенка также состоит из трех оболочек - слизистой, мышечной и </a:t>
            </a:r>
            <a:r>
              <a:rPr lang="ru-RU" sz="5400" b="1" dirty="0" err="1" smtClean="0">
                <a:solidFill>
                  <a:schemeClr val="tx1"/>
                </a:solidFill>
              </a:rPr>
              <a:t>адвентициальной</a:t>
            </a:r>
            <a:r>
              <a:rPr lang="ru-RU" sz="5400" b="1" dirty="0" smtClean="0">
                <a:solidFill>
                  <a:schemeClr val="tx1"/>
                </a:solidFill>
              </a:rPr>
              <a:t>.</a:t>
            </a:r>
          </a:p>
          <a:p>
            <a:pPr>
              <a:buNone/>
            </a:pPr>
            <a:r>
              <a:rPr lang="ru-RU" sz="5400" b="1" dirty="0" smtClean="0"/>
              <a:t> 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Функции протока придатка - </a:t>
            </a:r>
            <a:r>
              <a:rPr lang="ru-RU" b="1" dirty="0" smtClean="0">
                <a:solidFill>
                  <a:schemeClr val="tx1"/>
                </a:solidFill>
              </a:rPr>
              <a:t>обеспечение накопления и дозревания спермиев (в течение 10-15 </a:t>
            </a:r>
            <a:r>
              <a:rPr lang="ru-RU" b="1" dirty="0" err="1" smtClean="0">
                <a:solidFill>
                  <a:schemeClr val="tx1"/>
                </a:solidFill>
              </a:rPr>
              <a:t>сут</a:t>
            </a:r>
            <a:r>
              <a:rPr lang="ru-RU" b="1" dirty="0" smtClean="0">
                <a:solidFill>
                  <a:schemeClr val="tx1"/>
                </a:solidFill>
              </a:rPr>
              <a:t>. в хвосте придатка) с приобретением ими способности к движению и оплодотворению яйцеклетки. 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4848"/>
            <a:ext cx="9945487" cy="76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95275" y="93663"/>
            <a:ext cx="8069263" cy="6707187"/>
            <a:chOff x="295071" y="93663"/>
            <a:chExt cx="8069488" cy="6707187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295071" y="93663"/>
              <a:ext cx="7760087" cy="6707187"/>
              <a:chOff x="295071" y="93663"/>
              <a:chExt cx="7760087" cy="6707187"/>
            </a:xfrm>
          </p:grpSpPr>
          <p:pic>
            <p:nvPicPr>
              <p:cNvPr id="30725" name="Picture 1" descr="мужпс 7.jpe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36846" y="93663"/>
                <a:ext cx="6818312" cy="670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95071" y="257175"/>
                <a:ext cx="1385927" cy="646113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dirty="0"/>
                  <a:t>ПРОТОК</a:t>
                </a:r>
              </a:p>
              <a:p>
                <a:pPr algn="ctr">
                  <a:defRPr/>
                </a:pPr>
                <a:r>
                  <a:rPr lang="ru-RU" dirty="0"/>
                  <a:t>ПРИДАТКА</a:t>
                </a:r>
                <a:endParaRPr lang="en-US" dirty="0"/>
              </a:p>
            </p:txBody>
          </p:sp>
        </p:grpSp>
        <p:sp>
          <p:nvSpPr>
            <p:cNvPr id="30724" name="TextBox 3"/>
            <p:cNvSpPr txBox="1">
              <a:spLocks noChangeArrowheads="1"/>
            </p:cNvSpPr>
            <p:nvPr/>
          </p:nvSpPr>
          <p:spPr bwMode="auto">
            <a:xfrm>
              <a:off x="7167551" y="749300"/>
              <a:ext cx="1197008" cy="307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solidFill>
                    <a:srgbClr val="7F7F7F"/>
                  </a:solidFill>
                </a:rPr>
                <a:t>Стереоцилии</a:t>
              </a:r>
              <a:endParaRPr lang="en-US" sz="1400">
                <a:solidFill>
                  <a:srgbClr val="7F7F7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Семявыносящий </a:t>
            </a:r>
            <a:r>
              <a:rPr lang="ru-RU" b="1" dirty="0" smtClean="0">
                <a:solidFill>
                  <a:srgbClr val="FF0000"/>
                </a:solidFill>
              </a:rPr>
              <a:t>проток </a:t>
            </a:r>
            <a:r>
              <a:rPr lang="ru-RU" b="1" dirty="0" smtClean="0">
                <a:solidFill>
                  <a:schemeClr val="tx1"/>
                </a:solidFill>
              </a:rPr>
              <a:t>проксимально является продолжением протока придатка, а дистально впадает в </a:t>
            </a:r>
            <a:r>
              <a:rPr lang="ru-RU" b="1" dirty="0" err="1" smtClean="0">
                <a:solidFill>
                  <a:schemeClr val="tx1"/>
                </a:solidFill>
              </a:rPr>
              <a:t>эякуляторный</a:t>
            </a:r>
            <a:r>
              <a:rPr lang="ru-RU" b="1" dirty="0" smtClean="0">
                <a:solidFill>
                  <a:schemeClr val="tx1"/>
                </a:solidFill>
              </a:rPr>
              <a:t> проток. Имеет вид толстостенной трубки с узким просветом и состоит из трех оболочек: слизистой, мышечной и </a:t>
            </a:r>
            <a:r>
              <a:rPr lang="ru-RU" b="1" dirty="0" err="1" smtClean="0">
                <a:solidFill>
                  <a:schemeClr val="tx1"/>
                </a:solidFill>
              </a:rPr>
              <a:t>адветициальной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smtClean="0">
                <a:solidFill>
                  <a:srgbClr val="FF0000"/>
                </a:solidFill>
              </a:rPr>
              <a:t>Ампула </a:t>
            </a:r>
            <a:r>
              <a:rPr lang="ru-RU" b="1" dirty="0" smtClean="0">
                <a:solidFill>
                  <a:srgbClr val="FF0000"/>
                </a:solidFill>
              </a:rPr>
              <a:t>протока </a:t>
            </a:r>
            <a:r>
              <a:rPr lang="ru-RU" b="1" dirty="0" smtClean="0"/>
              <a:t>(дистальная, расширенная его часть) характеризуется значительным развитием и ветвлением складок слизистой оболочки, а также тонкой мышечной оболочкой.</a:t>
            </a:r>
          </a:p>
          <a:p>
            <a:pPr>
              <a:buNone/>
            </a:pPr>
            <a:r>
              <a:rPr lang="ru-RU" b="1" dirty="0" smtClean="0"/>
              <a:t>    Перевязка </a:t>
            </a:r>
            <a:r>
              <a:rPr lang="ru-RU" b="1" dirty="0" smtClean="0"/>
              <a:t>семявыносящего протока (</a:t>
            </a:r>
            <a:r>
              <a:rPr lang="ru-RU" b="1" dirty="0" err="1" smtClean="0"/>
              <a:t>вазэктомия</a:t>
            </a:r>
            <a:r>
              <a:rPr lang="ru-RU" b="1" dirty="0" smtClean="0"/>
              <a:t>) - один из наиболее распространенных в мире методов мужской </a:t>
            </a:r>
            <a:r>
              <a:rPr lang="ru-RU" b="1" dirty="0" smtClean="0"/>
              <a:t>стерилизации.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51703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/>
              <a:t>Появление и миграция </a:t>
            </a:r>
            <a:r>
              <a:rPr lang="ru-RU" b="1" dirty="0" err="1"/>
              <a:t>гоноцитов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/>
              <a:t>- первичные </a:t>
            </a:r>
            <a:r>
              <a:rPr lang="ru-RU" sz="4000" b="1" dirty="0"/>
              <a:t>половые клетки (</a:t>
            </a:r>
            <a:r>
              <a:rPr lang="ru-RU" sz="4000" b="1" dirty="0" err="1" smtClean="0"/>
              <a:t>гоноциты</a:t>
            </a:r>
            <a:r>
              <a:rPr lang="ru-RU" sz="4000" b="1" dirty="0" smtClean="0"/>
              <a:t>) впервые </a:t>
            </a:r>
            <a:r>
              <a:rPr lang="ru-RU" sz="4000" b="1" dirty="0"/>
              <a:t>появляются в стенке желточного </a:t>
            </a:r>
            <a:r>
              <a:rPr lang="ru-RU" sz="4000" b="1" dirty="0" smtClean="0"/>
              <a:t>мешка;</a:t>
            </a:r>
            <a:endParaRPr lang="ru-RU" sz="4000" b="1" dirty="0"/>
          </a:p>
          <a:p>
            <a:pPr marL="0" indent="0">
              <a:buNone/>
            </a:pPr>
            <a:r>
              <a:rPr lang="ru-RU" sz="4000" b="1" dirty="0" smtClean="0"/>
              <a:t>- затем </a:t>
            </a:r>
            <a:r>
              <a:rPr lang="ru-RU" sz="4000" b="1" dirty="0"/>
              <a:t>мигрируют по кровеносным сосудам к первичным </a:t>
            </a:r>
            <a:r>
              <a:rPr lang="ru-RU" sz="4000" b="1" dirty="0" smtClean="0"/>
              <a:t>почкам;</a:t>
            </a:r>
            <a:endParaRPr lang="ru-RU" sz="4000" b="1" dirty="0"/>
          </a:p>
          <a:p>
            <a:pPr marL="0" indent="0">
              <a:buNone/>
            </a:pPr>
            <a:r>
              <a:rPr lang="ru-RU" sz="4000" b="1" dirty="0" smtClean="0"/>
              <a:t>- и </a:t>
            </a:r>
            <a:r>
              <a:rPr lang="ru-RU" sz="4000" b="1" dirty="0"/>
              <a:t>внедряются в </a:t>
            </a:r>
            <a:r>
              <a:rPr lang="ru-RU" sz="4000" b="1" dirty="0" err="1"/>
              <a:t>целомический</a:t>
            </a:r>
            <a:r>
              <a:rPr lang="ru-RU" sz="4000" b="1" dirty="0"/>
              <a:t> эпителий, покрывающий эти почки.</a:t>
            </a:r>
          </a:p>
        </p:txBody>
      </p:sp>
    </p:spTree>
    <p:extLst>
      <p:ext uri="{BB962C8B-B14F-4D97-AF65-F5344CB8AC3E}">
        <p14:creationId xmlns:p14="http://schemas.microsoft.com/office/powerpoint/2010/main" val="35430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5463" y="219075"/>
            <a:ext cx="8308975" cy="6245225"/>
            <a:chOff x="525463" y="219075"/>
            <a:chExt cx="8308975" cy="6245225"/>
          </a:xfrm>
        </p:grpSpPr>
        <p:pic>
          <p:nvPicPr>
            <p:cNvPr id="35843" name="Picture 1" descr="мужпс 8.jpe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5463" y="219075"/>
              <a:ext cx="8308975" cy="624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4" name="TextBox 1"/>
            <p:cNvSpPr txBox="1">
              <a:spLocks noChangeArrowheads="1"/>
            </p:cNvSpPr>
            <p:nvPr/>
          </p:nvSpPr>
          <p:spPr bwMode="auto">
            <a:xfrm>
              <a:off x="6504396" y="374476"/>
              <a:ext cx="2176092" cy="646331"/>
            </a:xfrm>
            <a:prstGeom prst="rect">
              <a:avLst/>
            </a:prstGeom>
            <a:solidFill>
              <a:srgbClr val="FDEADA"/>
            </a:solidFill>
            <a:ln w="9525">
              <a:solidFill>
                <a:srgbClr val="558ED5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/>
                <a:t>СЕМЯВЫНОСЯЩИЙ</a:t>
              </a:r>
            </a:p>
            <a:p>
              <a:pPr algn="ctr"/>
              <a:r>
                <a:rPr lang="ru-RU"/>
                <a:t>ПРОТОК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ru-RU" b="1" dirty="0" err="1" smtClean="0">
                <a:solidFill>
                  <a:srgbClr val="FF0000"/>
                </a:solidFill>
              </a:rPr>
              <a:t>Эякуляторный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проток соединяет семявыносящий проток с простатической уретрой </a:t>
            </a:r>
            <a:r>
              <a:rPr lang="ru-RU" b="1" dirty="0" smtClean="0"/>
              <a:t>(нередко описывается как конечная его часть). </a:t>
            </a:r>
            <a:r>
              <a:rPr lang="ru-RU" b="1" dirty="0" err="1" smtClean="0">
                <a:solidFill>
                  <a:schemeClr val="tx1"/>
                </a:solidFill>
              </a:rPr>
              <a:t>Эякуляторный</a:t>
            </a:r>
            <a:r>
              <a:rPr lang="ru-RU" b="1" dirty="0" smtClean="0">
                <a:solidFill>
                  <a:schemeClr val="tx1"/>
                </a:solidFill>
              </a:rPr>
              <a:t> проток </a:t>
            </a:r>
            <a:r>
              <a:rPr lang="ru-RU" b="1" dirty="0" smtClean="0">
                <a:solidFill>
                  <a:schemeClr val="tx1"/>
                </a:solidFill>
              </a:rPr>
              <a:t>окружен волокнисто-мышечной стромой предстательной железы.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sz="4400" b="1" dirty="0" smtClean="0"/>
              <a:t>ДОБАВОЧНЫЕ ЖЕЛЕЗЫ МУЖСКОЙ ПОЛОВОЙ СИСТЕМЫ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53" y="0"/>
            <a:ext cx="73692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6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0"/>
            <a:ext cx="827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Семенные пузырьки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800" b="1" dirty="0" smtClean="0"/>
              <a:t>располагаются </a:t>
            </a:r>
            <a:r>
              <a:rPr lang="ru-RU" sz="4800" b="1" dirty="0"/>
              <a:t>за мочевым пузырём, возле его дна</a:t>
            </a:r>
            <a:r>
              <a:rPr lang="ru-RU" sz="4800" b="1" dirty="0" smtClean="0"/>
              <a:t>.</a:t>
            </a:r>
          </a:p>
          <a:p>
            <a:r>
              <a:rPr lang="ru-RU" sz="4800" b="1" dirty="0"/>
              <a:t>Каждый пузырёк - сильно изогнутая трубка с резко суженным концом.</a:t>
            </a:r>
          </a:p>
          <a:p>
            <a:r>
              <a:rPr lang="ru-RU" sz="4800" b="1" dirty="0" smtClean="0"/>
              <a:t>Последний </a:t>
            </a:r>
            <a:r>
              <a:rPr lang="ru-RU" sz="4800" b="1" dirty="0"/>
              <a:t>сливается с конечной частью семявыносящего протока;</a:t>
            </a:r>
          </a:p>
          <a:p>
            <a:r>
              <a:rPr lang="ru-RU" sz="4800" b="1" dirty="0"/>
              <a:t>после этого единый проток</a:t>
            </a:r>
            <a:br>
              <a:rPr lang="ru-RU" sz="4800" b="1" dirty="0"/>
            </a:br>
            <a:r>
              <a:rPr lang="ru-RU" sz="4800" b="1" dirty="0"/>
              <a:t>вступает в толщу </a:t>
            </a:r>
            <a:r>
              <a:rPr lang="ru-RU" sz="4800" b="1" dirty="0" smtClean="0"/>
              <a:t>предстательной железы, где </a:t>
            </a:r>
            <a:r>
              <a:rPr lang="ru-RU" sz="4800" b="1" dirty="0"/>
              <a:t>открывается в мочеиспускательный канал. </a:t>
            </a:r>
          </a:p>
          <a:p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6393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25252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Семенные пузырьки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Образованы скрученной трубкой, стенка которой состоит из трех оболочек: слизистой, мышечной и </a:t>
            </a:r>
            <a:r>
              <a:rPr lang="ru-RU" b="1" dirty="0" err="1" smtClean="0"/>
              <a:t>адвентициальной</a:t>
            </a:r>
            <a:endParaRPr lang="ru-RU" b="1" dirty="0" smtClean="0"/>
          </a:p>
          <a:p>
            <a:pPr lvl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1. Слизистая оболочка </a:t>
            </a:r>
            <a:r>
              <a:rPr lang="ru-RU" b="1" dirty="0" smtClean="0"/>
              <a:t>образует многочисленные ветвящиеся и сливающиеся друг с другом складки, между которыми расположены вдавления. Она выстлана многорядным призматическим эпителием, в котором обнаруживаются высокие клетки, содержащие секреторные гранулы и </a:t>
            </a:r>
            <a:r>
              <a:rPr lang="ru-RU" b="1" dirty="0" err="1" smtClean="0"/>
              <a:t>липофусциновые</a:t>
            </a:r>
            <a:r>
              <a:rPr lang="ru-RU" b="1" dirty="0" smtClean="0"/>
              <a:t> включения (появляются после полового созревания), и базальные клетки. Ультраструктура секреторных клеток свидетельствует об активном белковой синтезе. Собственная пластинка образована тонким слоем рыхлой волокнистой соединительной ткани с высоким содержанием сосудов и эластических волокон.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2. Мышечная оболочка </a:t>
            </a:r>
            <a:r>
              <a:rPr lang="ru-RU" b="1" dirty="0" smtClean="0"/>
              <a:t>тоньше, чем в </a:t>
            </a:r>
            <a:r>
              <a:rPr lang="ru-RU" b="1" dirty="0" err="1" smtClean="0"/>
              <a:t>семявыносяшем</a:t>
            </a:r>
            <a:r>
              <a:rPr lang="ru-RU" b="1" dirty="0" smtClean="0"/>
              <a:t> протоке и представлена внутренним циркулярным и наружным продольным слоями гладкомышечных клеток.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3. </a:t>
            </a:r>
            <a:r>
              <a:rPr lang="ru-RU" b="1" dirty="0" err="1" smtClean="0">
                <a:solidFill>
                  <a:srgbClr val="FF0000"/>
                </a:solidFill>
              </a:rPr>
              <a:t>Адвентициальная</a:t>
            </a:r>
            <a:r>
              <a:rPr lang="ru-RU" b="1" dirty="0" smtClean="0">
                <a:solidFill>
                  <a:srgbClr val="FF0000"/>
                </a:solidFill>
              </a:rPr>
              <a:t> оболочка </a:t>
            </a:r>
            <a:r>
              <a:rPr lang="ru-RU" b="1" dirty="0" smtClean="0"/>
              <a:t>тонкая, сливается с окружающей соединительной тканью; в ней содержится много эластических волокон.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25252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Семенные пузырьки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smtClean="0"/>
              <a:t>    В просвете органа у взрослого всегда содержится ацидофильный секрет. Он представляет собой вязкую желтоватую жидкость (</a:t>
            </a:r>
            <a:r>
              <a:rPr lang="ru-RU" b="1" dirty="0" err="1" smtClean="0"/>
              <a:t>рН</a:t>
            </a:r>
            <a:r>
              <a:rPr lang="ru-RU" b="1" dirty="0" smtClean="0"/>
              <a:t> 7,2), которая защищает сперматозоиды от кислого влагалищного содержимого и придает им подвижность. В секрете содержатся также фруктоза (питательное вещество) и простагландины. Строение и функция семенных пузырьков являются </a:t>
            </a:r>
            <a:r>
              <a:rPr lang="ru-RU" b="1" dirty="0" err="1" smtClean="0"/>
              <a:t>андроген-зависимымыми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Предстательная железа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/>
              <a:t>Находится сразу под дном мочевого пузыря, окружая начальную часть мочеиспускательного канала -</a:t>
            </a:r>
            <a:br>
              <a:rPr lang="ru-RU" sz="4400" b="1" dirty="0"/>
            </a:br>
            <a:r>
              <a:rPr lang="ru-RU" sz="4400" b="1" dirty="0"/>
              <a:t>ту, в которую открываются</a:t>
            </a:r>
          </a:p>
          <a:p>
            <a:pPr marL="0" indent="0">
              <a:buNone/>
            </a:pPr>
            <a:r>
              <a:rPr lang="ru-RU" sz="4400" b="1" dirty="0"/>
              <a:t>семявыносящие протоки и</a:t>
            </a:r>
            <a:br>
              <a:rPr lang="ru-RU" sz="4400" b="1" dirty="0"/>
            </a:br>
            <a:r>
              <a:rPr lang="ru-RU" sz="4400" b="1" dirty="0"/>
              <a:t>семенные пузырьки.</a:t>
            </a:r>
          </a:p>
        </p:txBody>
      </p:sp>
    </p:spTree>
    <p:extLst>
      <p:ext uri="{BB962C8B-B14F-4D97-AF65-F5344CB8AC3E}">
        <p14:creationId xmlns:p14="http://schemas.microsoft.com/office/powerpoint/2010/main" val="7585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/>
              <a:t>   Предстательная железа снаружи покрыта тонкой капсулой из плотной волокнистой соединительной ткани с высоким содержанием гладкомышечных клеток.</a:t>
            </a:r>
          </a:p>
          <a:p>
            <a:pPr>
              <a:buNone/>
            </a:pPr>
            <a:r>
              <a:rPr lang="ru-RU" b="1" dirty="0" smtClean="0"/>
              <a:t>   </a:t>
            </a:r>
          </a:p>
          <a:p>
            <a:pPr>
              <a:buNone/>
            </a:pPr>
            <a:r>
              <a:rPr lang="ru-RU" b="1" dirty="0" smtClean="0"/>
              <a:t>    На поперечном срезе органа видны железы </a:t>
            </a:r>
            <a:r>
              <a:rPr lang="ru-RU" b="1" dirty="0" smtClean="0">
                <a:solidFill>
                  <a:srgbClr val="FF0000"/>
                </a:solidFill>
              </a:rPr>
              <a:t>(называемые простатическими), </a:t>
            </a:r>
            <a:r>
              <a:rPr lang="ru-RU" b="1" dirty="0" smtClean="0"/>
              <a:t>которые располагаются концентрическими слоями вокруг уретры.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Мужская половая система, 2018\Шевлюк картинки Муж половая\1Ш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88640"/>
            <a:ext cx="9217024" cy="11927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000" b="1" u="sng" dirty="0" smtClean="0"/>
              <a:t>Простатические железы </a:t>
            </a:r>
            <a:r>
              <a:rPr lang="ru-RU" sz="4000" b="1" dirty="0" smtClean="0"/>
              <a:t>разделяются на три группы:</a:t>
            </a:r>
          </a:p>
          <a:p>
            <a:pPr lvl="0">
              <a:buNone/>
            </a:pPr>
            <a:r>
              <a:rPr lang="ru-RU" sz="4000" b="1" dirty="0" smtClean="0"/>
              <a:t>-слизистые,  или </a:t>
            </a:r>
            <a:r>
              <a:rPr lang="ru-RU" sz="4000" b="1" dirty="0" err="1" smtClean="0"/>
              <a:t>периуретральные</a:t>
            </a:r>
            <a:r>
              <a:rPr lang="ru-RU" sz="4000" b="1" dirty="0" smtClean="0"/>
              <a:t> (внутренние),</a:t>
            </a:r>
          </a:p>
          <a:p>
            <a:pPr lvl="0">
              <a:buNone/>
            </a:pPr>
            <a:r>
              <a:rPr lang="ru-RU" sz="4000" b="1" dirty="0" smtClean="0"/>
              <a:t>-</a:t>
            </a:r>
            <a:r>
              <a:rPr lang="ru-RU" sz="4000" b="1" dirty="0" err="1" smtClean="0"/>
              <a:t>подслизистые</a:t>
            </a:r>
            <a:r>
              <a:rPr lang="ru-RU" sz="4000" b="1" dirty="0" smtClean="0"/>
              <a:t> (промежуточные),</a:t>
            </a:r>
          </a:p>
          <a:p>
            <a:pPr lvl="0">
              <a:buNone/>
            </a:pPr>
            <a:r>
              <a:rPr lang="ru-RU" sz="4000" b="1" dirty="0" smtClean="0"/>
              <a:t>-главные (наружные) - самые крупные, в числе 30-50 залегают</a:t>
            </a:r>
            <a:br>
              <a:rPr lang="ru-RU" sz="4000" b="1" dirty="0" smtClean="0"/>
            </a:br>
            <a:r>
              <a:rPr lang="ru-RU" sz="4000" b="1" dirty="0" smtClean="0"/>
              <a:t>в периферической зоне железы, составляющей около 75% ее массы.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3" y="1404938"/>
            <a:ext cx="7808912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4400" b="1" dirty="0" smtClean="0"/>
              <a:t>   </a:t>
            </a:r>
            <a:r>
              <a:rPr lang="ru-RU" sz="4400" b="1" u="sng" dirty="0" smtClean="0"/>
              <a:t>Концевые отделы простатических желез </a:t>
            </a:r>
            <a:r>
              <a:rPr lang="ru-RU" sz="4400" b="1" dirty="0" smtClean="0"/>
              <a:t>- трубчато-альвеолярные, выстланы однослойным (у уретры - переходным) эпителием, образующим ветвящееся складки. Часто имеют более узкий просвет, чем выводные протоки.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Эпителий концевых отделов </a:t>
            </a:r>
            <a:r>
              <a:rPr lang="ru-RU" sz="2000" b="1" dirty="0" smtClean="0"/>
              <a:t>- однорядный кубический или призматический, местами - многорядный призматический. В последнем случае он содержит высокие секреторные (главные) клетки и мелкие базальные клетки. Встречаются также отдельные эндокринные клетки.</a:t>
            </a:r>
          </a:p>
          <a:p>
            <a:pPr lvl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-главные клетки </a:t>
            </a:r>
            <a:r>
              <a:rPr lang="ru-RU" sz="2000" b="1" dirty="0" smtClean="0"/>
              <a:t>характеризуются </a:t>
            </a:r>
            <a:r>
              <a:rPr lang="ru-RU" sz="2000" b="1" dirty="0" err="1" smtClean="0"/>
              <a:t>базально</a:t>
            </a:r>
            <a:r>
              <a:rPr lang="ru-RU" sz="2000" b="1" dirty="0" smtClean="0"/>
              <a:t> смещенным светлым ядром с крупным ядрышком, умеренно развитым комплексом Гольджи, многочисленными цистернами грЭПС,  лизосомами. Апикальная</a:t>
            </a:r>
            <a:br>
              <a:rPr lang="ru-RU" sz="2000" b="1" dirty="0" smtClean="0"/>
            </a:br>
            <a:r>
              <a:rPr lang="ru-RU" sz="2000" b="1" dirty="0" smtClean="0"/>
              <a:t>часть цитоплазмы заполнена большим числом полиморфных секреторных гранул, содержимое которых выделяется в просвет механизмом </a:t>
            </a:r>
            <a:r>
              <a:rPr lang="ru-RU" sz="2000" b="1" dirty="0" err="1" smtClean="0"/>
              <a:t>экзоцитоза</a:t>
            </a:r>
            <a:r>
              <a:rPr lang="ru-RU" sz="2000" b="1" dirty="0" smtClean="0"/>
              <a:t> (по </a:t>
            </a:r>
            <a:r>
              <a:rPr lang="ru-RU" sz="2000" b="1" dirty="0" err="1" smtClean="0"/>
              <a:t>мерокринному</a:t>
            </a:r>
            <a:r>
              <a:rPr lang="ru-RU" sz="2000" b="1" dirty="0" smtClean="0"/>
              <a:t> и частично по апокринному типу).</a:t>
            </a:r>
          </a:p>
          <a:p>
            <a:pPr lvl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-базальные клетки - </a:t>
            </a:r>
            <a:r>
              <a:rPr lang="ru-RU" sz="2000" b="1" dirty="0" smtClean="0"/>
              <a:t>с плотным ядром, слабо развитыми органеллами и многочисленными элементами </a:t>
            </a:r>
            <a:r>
              <a:rPr lang="ru-RU" sz="2000" b="1" dirty="0" err="1" smtClean="0"/>
              <a:t>цитоскелета</a:t>
            </a:r>
            <a:r>
              <a:rPr lang="ru-RU" sz="2000" b="1" dirty="0" smtClean="0"/>
              <a:t>. Предположительно служат предшественниками главных.</a:t>
            </a:r>
          </a:p>
          <a:p>
            <a:pPr lvl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-эндокринные клетки </a:t>
            </a:r>
            <a:r>
              <a:rPr lang="ru-RU" sz="2000" b="1" dirty="0" smtClean="0"/>
              <a:t>входят в состав ДЭС и выявляются как в</a:t>
            </a:r>
            <a:br>
              <a:rPr lang="ru-RU" sz="2000" b="1" dirty="0" smtClean="0"/>
            </a:br>
            <a:r>
              <a:rPr lang="ru-RU" sz="2000" b="1" dirty="0" smtClean="0"/>
              <a:t>концевых отделах, так и в выводных протоках. Относятся к открытому</a:t>
            </a:r>
            <a:br>
              <a:rPr lang="ru-RU" sz="2000" b="1" dirty="0" smtClean="0"/>
            </a:br>
            <a:r>
              <a:rPr lang="ru-RU" sz="2000" b="1" dirty="0" smtClean="0"/>
              <a:t>и закрытому типам, некоторые из них иннервированы. Вырабатывают</a:t>
            </a:r>
            <a:br>
              <a:rPr lang="ru-RU" sz="2000" b="1" dirty="0" smtClean="0"/>
            </a:br>
            <a:r>
              <a:rPr lang="ru-RU" sz="2000" b="1" dirty="0" err="1" smtClean="0"/>
              <a:t>серотонин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соматостатин</a:t>
            </a:r>
            <a:r>
              <a:rPr lang="ru-RU" sz="2000" b="1" dirty="0" smtClean="0"/>
              <a:t>, пептиды </a:t>
            </a:r>
            <a:r>
              <a:rPr lang="ru-RU" sz="2000" b="1" dirty="0" err="1" smtClean="0"/>
              <a:t>кальцитонинового</a:t>
            </a:r>
            <a:r>
              <a:rPr lang="ru-RU" sz="2000" b="1" dirty="0" smtClean="0"/>
              <a:t> семейства, оказывающие паракринное влияние на секреторную активность эпителия</a:t>
            </a:r>
            <a:br>
              <a:rPr lang="ru-RU" sz="2000" b="1" dirty="0" smtClean="0"/>
            </a:br>
            <a:r>
              <a:rPr lang="ru-RU" sz="2000" b="1" dirty="0" smtClean="0"/>
              <a:t>и сократительную деятельность гладкомышечных клеток стромы.</a:t>
            </a:r>
          </a:p>
          <a:p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мужпс 9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625"/>
            <a:ext cx="6735763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178675" y="1646238"/>
            <a:ext cx="1965325" cy="517525"/>
          </a:xfrm>
          <a:prstGeom prst="rect">
            <a:avLst/>
          </a:prstGeom>
          <a:solidFill>
            <a:srgbClr val="E6E0EC"/>
          </a:solidFill>
          <a:ln w="9525">
            <a:solidFill>
              <a:srgbClr val="FDEAD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0D0D0D"/>
                </a:solidFill>
              </a:rPr>
              <a:t>Слизистые</a:t>
            </a:r>
          </a:p>
          <a:p>
            <a:pPr algn="ctr">
              <a:defRPr/>
            </a:pPr>
            <a:r>
              <a:rPr lang="ru-RU">
                <a:solidFill>
                  <a:srgbClr val="0D0D0D"/>
                </a:solidFill>
              </a:rPr>
              <a:t>железы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178675" y="3657600"/>
            <a:ext cx="1965325" cy="517525"/>
          </a:xfrm>
          <a:prstGeom prst="rect">
            <a:avLst/>
          </a:prstGeom>
          <a:solidFill>
            <a:srgbClr val="E6E0EC"/>
          </a:solidFill>
          <a:ln w="9525">
            <a:solidFill>
              <a:srgbClr val="FDEAD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0D0D0D"/>
                </a:solidFill>
              </a:rPr>
              <a:t>Подслизистые</a:t>
            </a:r>
          </a:p>
          <a:p>
            <a:pPr algn="ctr">
              <a:defRPr/>
            </a:pPr>
            <a:r>
              <a:rPr lang="ru-RU">
                <a:solidFill>
                  <a:srgbClr val="0D0D0D"/>
                </a:solidFill>
              </a:rPr>
              <a:t>железы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7178675" y="6019800"/>
            <a:ext cx="1965325" cy="517525"/>
          </a:xfrm>
          <a:prstGeom prst="rect">
            <a:avLst/>
          </a:prstGeom>
          <a:solidFill>
            <a:srgbClr val="E6E0EC"/>
          </a:solidFill>
          <a:ln w="9525">
            <a:solidFill>
              <a:srgbClr val="FDEAD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0D0D0D"/>
                </a:solidFill>
              </a:rPr>
              <a:t>Главные </a:t>
            </a:r>
          </a:p>
          <a:p>
            <a:pPr algn="ctr">
              <a:defRPr/>
            </a:pPr>
            <a:r>
              <a:rPr lang="ru-RU">
                <a:solidFill>
                  <a:srgbClr val="0D0D0D"/>
                </a:solidFill>
              </a:rPr>
              <a:t>железы</a:t>
            </a:r>
          </a:p>
        </p:txBody>
      </p:sp>
      <p:cxnSp>
        <p:nvCxnSpPr>
          <p:cNvPr id="7" name="Прямая соединительная линия 6"/>
          <p:cNvCxnSpPr>
            <a:cxnSpLocks noChangeShapeType="1"/>
          </p:cNvCxnSpPr>
          <p:nvPr/>
        </p:nvCxnSpPr>
        <p:spPr bwMode="auto">
          <a:xfrm flipH="1" flipV="1">
            <a:off x="6583363" y="1646238"/>
            <a:ext cx="595312" cy="228600"/>
          </a:xfrm>
          <a:prstGeom prst="line">
            <a:avLst/>
          </a:prstGeom>
          <a:noFill/>
          <a:ln w="25400">
            <a:solidFill>
              <a:srgbClr val="0D0D0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10" name="Прямая соединительная линия 9"/>
          <p:cNvCxnSpPr>
            <a:cxnSpLocks noChangeShapeType="1"/>
          </p:cNvCxnSpPr>
          <p:nvPr/>
        </p:nvCxnSpPr>
        <p:spPr bwMode="auto">
          <a:xfrm flipH="1">
            <a:off x="5761038" y="3906838"/>
            <a:ext cx="1417637" cy="750887"/>
          </a:xfrm>
          <a:prstGeom prst="line">
            <a:avLst/>
          </a:prstGeom>
          <a:noFill/>
          <a:ln w="25400">
            <a:solidFill>
              <a:srgbClr val="0D0D0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15" name="Прямая соединительная линия 14"/>
          <p:cNvCxnSpPr>
            <a:cxnSpLocks noChangeShapeType="1"/>
            <a:stCxn id="5" idx="1"/>
          </p:cNvCxnSpPr>
          <p:nvPr/>
        </p:nvCxnSpPr>
        <p:spPr bwMode="auto">
          <a:xfrm flipH="1">
            <a:off x="5103813" y="6278563"/>
            <a:ext cx="2074862" cy="106362"/>
          </a:xfrm>
          <a:prstGeom prst="line">
            <a:avLst/>
          </a:prstGeom>
          <a:noFill/>
          <a:ln w="25400">
            <a:solidFill>
              <a:srgbClr val="0D0D0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pro04h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8" y="211138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pro10h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13" y="200025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Простатические конкреция (камни) - </a:t>
            </a:r>
            <a:r>
              <a:rPr lang="ru-RU" b="1" dirty="0" smtClean="0"/>
              <a:t>сферические слоистые </a:t>
            </a:r>
            <a:r>
              <a:rPr lang="ru-RU" b="1" dirty="0" err="1" smtClean="0"/>
              <a:t>обызвествленные</a:t>
            </a:r>
            <a:r>
              <a:rPr lang="ru-RU" b="1" dirty="0" smtClean="0"/>
              <a:t> тельца вариабельных размеров (20 мкм - более 1 мм), встречающиеся в просвете концевых отделов. Состоят из белков, нуклеиновых кислот, холестерина и фосфата кальция и формируются вследствие конденсации и минерализации секреторного продукта вокруг разрушенных эпителиальных клеток. Мелкие конкреции могут выделяться в </a:t>
            </a:r>
            <a:r>
              <a:rPr lang="ru-RU" b="1" dirty="0" err="1" smtClean="0"/>
              <a:t>эякулят</a:t>
            </a:r>
            <a:r>
              <a:rPr lang="ru-RU" b="1" dirty="0" smtClean="0"/>
              <a:t>. Число и размеры конкреций с возрастом увеличиваются.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pro20h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223838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   </a:t>
            </a:r>
            <a:r>
              <a:rPr lang="ru-RU" b="1" u="sng" dirty="0" smtClean="0"/>
              <a:t>Выводные протоки слизистых желез открываются в уретру на разных уровнях, а </a:t>
            </a:r>
            <a:r>
              <a:rPr lang="ru-RU" b="1" u="sng" dirty="0" err="1" smtClean="0"/>
              <a:t>подслизистых</a:t>
            </a:r>
            <a:r>
              <a:rPr lang="ru-RU" b="1" u="sng" dirty="0" smtClean="0"/>
              <a:t> и главных - по краям семенного бугорка.</a:t>
            </a:r>
          </a:p>
          <a:p>
            <a:pPr>
              <a:buNone/>
            </a:pPr>
            <a:r>
              <a:rPr lang="ru-RU" b="1" dirty="0" smtClean="0"/>
              <a:t>    Строма занимает около ¼ объёма железы, содержит большое количество сосудов и нервных волокон. Окружает концевые отделы и протоки простатических желез в виде системы широких </a:t>
            </a:r>
            <a:r>
              <a:rPr lang="ru-RU" b="1" dirty="0" smtClean="0">
                <a:solidFill>
                  <a:srgbClr val="FF0000"/>
                </a:solidFill>
              </a:rPr>
              <a:t>волокнисто-мышечных тяжей </a:t>
            </a:r>
            <a:r>
              <a:rPr lang="ru-RU" b="1" dirty="0" smtClean="0"/>
              <a:t>(с многочисленными эластическими волокнами), которые связаны с капсулой органа. При своем сокращении во время эякуляции они способствуют выбросу содержимого из простатических желез в уретру. В центре железы строма более плотная, чем по периферии. Вокруг уретры гладкомышечная ткань образует мощное кольцо -внутренний сфинктер мочевого пузыря.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Одновременно на медиальной стороне первичной почки </a:t>
            </a:r>
            <a:r>
              <a:rPr lang="ru-RU" b="1" dirty="0" err="1" smtClean="0"/>
              <a:t>целомический</a:t>
            </a:r>
            <a:r>
              <a:rPr lang="ru-RU" b="1" dirty="0" smtClean="0"/>
              <a:t> эпителий образует утолщения </a:t>
            </a:r>
            <a:r>
              <a:rPr lang="ru-RU" b="1" u="sng" dirty="0"/>
              <a:t>(половые валики) </a:t>
            </a:r>
            <a:r>
              <a:rPr lang="ru-RU" b="1" dirty="0" smtClean="0"/>
              <a:t>и врастающие </a:t>
            </a:r>
            <a:r>
              <a:rPr lang="ru-RU" b="1" dirty="0"/>
              <a:t>от них в ткань первичной почки тяжи - </a:t>
            </a:r>
            <a:r>
              <a:rPr lang="ru-RU" b="1" u="sng" dirty="0"/>
              <a:t>половые шнуры</a:t>
            </a:r>
            <a:r>
              <a:rPr lang="ru-RU" b="1" dirty="0"/>
              <a:t>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Вместе </a:t>
            </a:r>
            <a:r>
              <a:rPr lang="ru-RU" b="1" dirty="0"/>
              <a:t>с растущими шнурами внутрь проникают и </a:t>
            </a:r>
            <a:r>
              <a:rPr lang="ru-RU" b="1" dirty="0" err="1"/>
              <a:t>гоноциты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b="1" dirty="0" smtClean="0"/>
              <a:t>Под </a:t>
            </a:r>
            <a:r>
              <a:rPr lang="ru-RU" b="1" dirty="0"/>
              <a:t>влиянием окружающих соматических клеток определяется направление дальнейшего развития </a:t>
            </a:r>
            <a:r>
              <a:rPr lang="ru-RU" b="1" dirty="0" err="1"/>
              <a:t>гоноцитов</a:t>
            </a:r>
            <a:r>
              <a:rPr lang="ru-RU" b="1" dirty="0"/>
              <a:t> - в сторону мужских половых </a:t>
            </a:r>
            <a:r>
              <a:rPr lang="ru-RU" b="1" dirty="0" smtClean="0"/>
              <a:t>клеток.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С </a:t>
            </a:r>
            <a:r>
              <a:rPr lang="ru-RU" b="1" dirty="0"/>
              <a:t>этого момента они называются </a:t>
            </a:r>
            <a:r>
              <a:rPr lang="ru-RU" b="1" dirty="0" err="1"/>
              <a:t>просперматогониями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70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  </a:t>
            </a:r>
            <a:r>
              <a:rPr lang="ru-RU" b="1" dirty="0" smtClean="0"/>
              <a:t>Секрет предстательной железы - водянистая непрозрачная жидкость со слабокислой реакцией (</a:t>
            </a:r>
            <a:r>
              <a:rPr lang="ru-RU" b="1" dirty="0" err="1" smtClean="0"/>
              <a:t>рН</a:t>
            </a:r>
            <a:r>
              <a:rPr lang="ru-RU" b="1" dirty="0" smtClean="0"/>
              <a:t> 6,5) и низкой концентрацией белка; содержит лимонную кислоту, цинк, ряд протеолитических ферментов, обеспечивающих разжижение </a:t>
            </a:r>
            <a:r>
              <a:rPr lang="ru-RU" b="1" dirty="0" err="1" smtClean="0"/>
              <a:t>эякулята</a:t>
            </a:r>
            <a:r>
              <a:rPr lang="ru-RU" b="1" dirty="0" smtClean="0"/>
              <a:t>, а также простагландины - гормоны (впервые обнаружены в предстательной железе). Вырабатывается непрерывно в объеме 0,3-2,0 мл/</a:t>
            </a:r>
            <a:r>
              <a:rPr lang="ru-RU" b="1" dirty="0" err="1" smtClean="0"/>
              <a:t>сут</a:t>
            </a:r>
            <a:r>
              <a:rPr lang="ru-RU" b="1" dirty="0" smtClean="0"/>
              <a:t>; большая часть в отсутствие эякуляции подвергается всасыванию.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 smtClean="0"/>
              <a:t>    </a:t>
            </a:r>
            <a:r>
              <a:rPr lang="ru-RU" b="1" dirty="0" smtClean="0"/>
              <a:t>Строение и функция предстательной железы являются </a:t>
            </a:r>
            <a:r>
              <a:rPr lang="ru-RU" b="1" dirty="0" err="1" smtClean="0"/>
              <a:t>андрогензависимыми</a:t>
            </a:r>
            <a:r>
              <a:rPr lang="ru-RU" b="1" dirty="0" smtClean="0"/>
              <a:t>; она активно растет с 15 до 20 лет, однако полного развития достигает лишь на 3-м десятилетии. Гормональный фон определяет характер взаимовлияния </a:t>
            </a:r>
            <a:r>
              <a:rPr lang="ru-RU" b="1" dirty="0" err="1" smtClean="0"/>
              <a:t>стромальных</a:t>
            </a:r>
            <a:r>
              <a:rPr lang="ru-RU" b="1" dirty="0" smtClean="0"/>
              <a:t> и эпителиальных клеток. В частности, при старении вследствие изменения соотношения тестостерон/ эстрогены нарушается баланс воздействия стимулирующих и ингибирующих факторов на эпителий, что приводит к его гиперплазии (развитию аденомы). Последняя обнаруживается у мужчин старше 50 лет, в т.ч. у 80% лиц, достигших возраста 80 лет. Рак предстательной железы поражает приблизительно 5% мужчин.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БУЛЬБОУРЕТРАЛЬНЫЕ </a:t>
            </a:r>
            <a:r>
              <a:rPr lang="ru-RU" b="1" dirty="0"/>
              <a:t>ЖЕЛЕЗЫ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800" b="1" u="sng" dirty="0" smtClean="0">
                <a:solidFill>
                  <a:srgbClr val="FF0000"/>
                </a:solidFill>
              </a:rPr>
              <a:t>  </a:t>
            </a:r>
            <a:r>
              <a:rPr lang="ru-RU" sz="4800" b="1" u="sng" dirty="0" err="1" smtClean="0">
                <a:solidFill>
                  <a:srgbClr val="FF0000"/>
                </a:solidFill>
              </a:rPr>
              <a:t>Бульбоуретральные</a:t>
            </a:r>
            <a:r>
              <a:rPr lang="ru-RU" sz="4800" b="1" u="sng" dirty="0" smtClean="0">
                <a:solidFill>
                  <a:srgbClr val="FF0000"/>
                </a:solidFill>
              </a:rPr>
              <a:t> (</a:t>
            </a:r>
            <a:r>
              <a:rPr lang="ru-RU" sz="4800" b="1" u="sng" dirty="0" err="1" smtClean="0">
                <a:solidFill>
                  <a:srgbClr val="FF0000"/>
                </a:solidFill>
              </a:rPr>
              <a:t>куперовы</a:t>
            </a:r>
            <a:r>
              <a:rPr lang="ru-RU" sz="4800" b="1" u="sng" dirty="0" smtClean="0">
                <a:solidFill>
                  <a:srgbClr val="FF0000"/>
                </a:solidFill>
              </a:rPr>
              <a:t>) железы располагаются по краям луковицы уретры и впадают в нее своими выводными протоками.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1627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Покрыты капсулой из плотной соединительной ткани с включением поперечнополосатых мышечных волокон. Септы, отходящие от капсулы разделяют орган на мелкие дольки и также содержат мышечную ткань -как поперечнополосатую, так и гладкую. </a:t>
            </a:r>
            <a:r>
              <a:rPr lang="ru-RU" b="1" dirty="0" smtClean="0">
                <a:solidFill>
                  <a:srgbClr val="FF0000"/>
                </a:solidFill>
              </a:rPr>
              <a:t>Паренхима образована трубчато-альвеолярными  концевыми отделами, соединяющимися друг с другом, и выводными протоками.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Концевые отделы </a:t>
            </a:r>
            <a:r>
              <a:rPr lang="ru-RU" b="1" dirty="0" smtClean="0"/>
              <a:t>образованы светлыми клетками кубической или призматической формы, уплощающимися при растяжении отдела секретом. Ядра - темные, располагаются </a:t>
            </a:r>
            <a:r>
              <a:rPr lang="ru-RU" b="1" dirty="0" err="1" smtClean="0"/>
              <a:t>базально</a:t>
            </a:r>
            <a:r>
              <a:rPr lang="ru-RU" b="1" dirty="0" smtClean="0"/>
              <a:t>; в цитоплазме выявляются веретеновидные </a:t>
            </a:r>
            <a:r>
              <a:rPr lang="ru-RU" b="1" dirty="0" err="1" smtClean="0"/>
              <a:t>оксифильные</a:t>
            </a:r>
            <a:r>
              <a:rPr lang="ru-RU" b="1" dirty="0" smtClean="0"/>
              <a:t> включения и гранулы </a:t>
            </a:r>
            <a:r>
              <a:rPr lang="ru-RU" b="1" dirty="0" err="1" smtClean="0"/>
              <a:t>муцигена</a:t>
            </a:r>
            <a:r>
              <a:rPr lang="ru-RU" b="1" dirty="0" smtClean="0"/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Выводные протоки</a:t>
            </a:r>
            <a:r>
              <a:rPr lang="ru-RU" b="1" dirty="0" smtClean="0"/>
              <a:t> - как внутридольковые, так и общий проток, выстланы секреторным эпителием, аналогичным таковому в концевых отделах. В стенку </a:t>
            </a:r>
            <a:r>
              <a:rPr lang="ru-RU" b="1" dirty="0" smtClean="0">
                <a:solidFill>
                  <a:srgbClr val="FF0000"/>
                </a:solidFill>
              </a:rPr>
              <a:t>общего выводного протока </a:t>
            </a:r>
            <a:r>
              <a:rPr lang="ru-RU" b="1" dirty="0" smtClean="0"/>
              <a:t>входит небольшой слой </a:t>
            </a:r>
            <a:r>
              <a:rPr lang="ru-RU" b="1" dirty="0" err="1" smtClean="0"/>
              <a:t>циркулярно</a:t>
            </a:r>
            <a:r>
              <a:rPr lang="ru-RU" b="1" dirty="0" smtClean="0"/>
              <a:t> расположенных гладкомышечных клеток.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Секреторный продукт </a:t>
            </a:r>
            <a:r>
              <a:rPr lang="ru-RU" b="1" dirty="0" err="1" smtClean="0">
                <a:solidFill>
                  <a:srgbClr val="FF0000"/>
                </a:solidFill>
              </a:rPr>
              <a:t>бульбоуретральных</a:t>
            </a:r>
            <a:r>
              <a:rPr lang="ru-RU" b="1" dirty="0" smtClean="0">
                <a:solidFill>
                  <a:srgbClr val="FF0000"/>
                </a:solidFill>
              </a:rPr>
              <a:t> желез </a:t>
            </a:r>
            <a:r>
              <a:rPr lang="ru-RU" b="1" dirty="0" smtClean="0"/>
              <a:t>- светлая, прозрачная, тягучая слизистая жидкость, содержащая </a:t>
            </a:r>
            <a:r>
              <a:rPr lang="ru-RU" b="1" dirty="0" err="1" smtClean="0"/>
              <a:t>сиалопротеины</a:t>
            </a:r>
            <a:r>
              <a:rPr lang="ru-RU" b="1" dirty="0" smtClean="0"/>
              <a:t> и </a:t>
            </a:r>
            <a:r>
              <a:rPr lang="ru-RU" b="1" dirty="0" err="1" smtClean="0"/>
              <a:t>аминосахара</a:t>
            </a:r>
            <a:r>
              <a:rPr lang="ru-RU" b="1" dirty="0" smtClean="0"/>
              <a:t>, на препаратах окрашивается </a:t>
            </a:r>
            <a:r>
              <a:rPr lang="ru-RU" b="1" dirty="0" err="1" smtClean="0"/>
              <a:t>оксифильно</a:t>
            </a:r>
            <a:r>
              <a:rPr lang="ru-RU" b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Мужская половая система, 2018\Шевлюк картинки Муж половая\2Ш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171400"/>
            <a:ext cx="9217024" cy="11927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2107</Words>
  <Application>Microsoft Office PowerPoint</Application>
  <PresentationFormat>Экран (4:3)</PresentationFormat>
  <Paragraphs>198</Paragraphs>
  <Slides>84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8" baseType="lpstr">
      <vt:lpstr>Arial</vt:lpstr>
      <vt:lpstr>Calibri</vt:lpstr>
      <vt:lpstr>Wingdings</vt:lpstr>
      <vt:lpstr>Тема Office</vt:lpstr>
      <vt:lpstr>Мужская половая система</vt:lpstr>
      <vt:lpstr>Презентация PowerPoint</vt:lpstr>
      <vt:lpstr>Презентация PowerPoint</vt:lpstr>
      <vt:lpstr>Источники развития </vt:lpstr>
      <vt:lpstr>Презентация PowerPoint</vt:lpstr>
      <vt:lpstr>Появление и миграция гоноцитов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Образование канальцев яичка</vt:lpstr>
      <vt:lpstr>Презентация PowerPoint</vt:lpstr>
      <vt:lpstr>Образование семявыносящих путей</vt:lpstr>
      <vt:lpstr>Локализация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Поддерживающие клетки, или сустентоциты  (клетки Сертоли) </vt:lpstr>
      <vt:lpstr>Функции сустентоцитов</vt:lpstr>
      <vt:lpstr>Функции сустентоцитов</vt:lpstr>
      <vt:lpstr>Функции сустентоцитов</vt:lpstr>
      <vt:lpstr>Функции сустентоцитов</vt:lpstr>
      <vt:lpstr>Функции сустентоцитов</vt:lpstr>
      <vt:lpstr>Функции сустентоцитов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сперматогенез</vt:lpstr>
      <vt:lpstr>Презентация PowerPoint</vt:lpstr>
      <vt:lpstr>Презентация PowerPoint</vt:lpstr>
      <vt:lpstr>Презентация PowerPoint</vt:lpstr>
      <vt:lpstr>Гемато-тестикулярный барьер </vt:lpstr>
      <vt:lpstr>Гемато-тестикулярный барьер </vt:lpstr>
      <vt:lpstr>Интерстициальные эндокриноциты (клетки Лейдига)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Семенные пузырьки</vt:lpstr>
      <vt:lpstr>Презентация PowerPoint</vt:lpstr>
      <vt:lpstr>Презентация PowerPoint</vt:lpstr>
      <vt:lpstr>Предстательная железа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БУЛЬБОУРЕТРАЛЬНЫЕ ЖЕЛЕЗЫ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Мужская половая система</dc:title>
  <dc:creator>Вера</dc:creator>
  <cp:lastModifiedBy>user</cp:lastModifiedBy>
  <cp:revision>72</cp:revision>
  <dcterms:created xsi:type="dcterms:W3CDTF">2018-10-14T11:45:56Z</dcterms:created>
  <dcterms:modified xsi:type="dcterms:W3CDTF">2021-10-28T04:24:45Z</dcterms:modified>
</cp:coreProperties>
</file>